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8" r:id="rId2"/>
    <p:sldId id="272" r:id="rId3"/>
    <p:sldId id="287" r:id="rId4"/>
    <p:sldId id="307" r:id="rId5"/>
    <p:sldId id="291" r:id="rId6"/>
    <p:sldId id="302" r:id="rId7"/>
    <p:sldId id="275" r:id="rId8"/>
    <p:sldId id="290" r:id="rId9"/>
    <p:sldId id="276" r:id="rId10"/>
    <p:sldId id="297" r:id="rId11"/>
    <p:sldId id="298" r:id="rId12"/>
    <p:sldId id="285" r:id="rId13"/>
    <p:sldId id="299" r:id="rId14"/>
    <p:sldId id="304" r:id="rId15"/>
    <p:sldId id="305" r:id="rId16"/>
    <p:sldId id="300" r:id="rId17"/>
    <p:sldId id="263" r:id="rId18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EBD0"/>
    <a:srgbClr val="DCE6F5"/>
    <a:srgbClr val="006ECE"/>
    <a:srgbClr val="3261DA"/>
    <a:srgbClr val="0118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 autoAdjust="0"/>
    <p:restoredTop sz="94673"/>
  </p:normalViewPr>
  <p:slideViewPr>
    <p:cSldViewPr snapToGrid="0">
      <p:cViewPr varScale="1">
        <p:scale>
          <a:sx n="83" d="100"/>
          <a:sy n="83" d="100"/>
        </p:scale>
        <p:origin x="53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81865-D132-4440-9F38-5AE2EF12672E}" type="datetimeFigureOut">
              <a:rPr lang="en-KR" smtClean="0"/>
              <a:t>10/19/2023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0ECCC3-CCBF-8749-9BDF-C13B563D8FF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70909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0ECCC3-CCBF-8749-9BDF-C13B563D8FFA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42996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0ECCC3-CCBF-8749-9BDF-C13B563D8FFA}" type="slidenum">
              <a:rPr kumimoji="0" lang="en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9917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75523-3778-5FBB-1F5C-87650DD8BD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FCCFA9-D5CB-2F76-1D79-3312D86448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DB811-C3E1-E325-440E-E61803198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69B43-5EE6-0D4A-AB7C-DFB46DAF9F25}" type="datetimeFigureOut">
              <a:rPr lang="en-KR" smtClean="0"/>
              <a:t>10/19/2023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1EB2E-72C3-F6AD-D9E7-7F1B9041C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D9D51-908F-8285-E07D-D815C3174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33E32-8C9E-BC44-A193-7C1D96D87EE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6085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68F35-8FE8-36BB-4746-8528D1C7C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D3C2B6-0A67-7E3F-7DF3-6C72FF495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20D56-D87D-ABC4-A32D-EBDA9446A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69B43-5EE6-0D4A-AB7C-DFB46DAF9F25}" type="datetimeFigureOut">
              <a:rPr lang="en-KR" smtClean="0"/>
              <a:t>10/19/2023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61C14-BA16-19CF-1CC7-101A23402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D9C23-BB09-21C0-FB74-7D3D8B9CC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33E32-8C9E-BC44-A193-7C1D96D87EE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76555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5EF5BB-6B06-AB40-410F-2778F819E9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32E2CF-21B5-F0EC-7787-6E7476F4DD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2EC8A-C602-6498-A911-E033F9DC1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69B43-5EE6-0D4A-AB7C-DFB46DAF9F25}" type="datetimeFigureOut">
              <a:rPr lang="en-KR" smtClean="0"/>
              <a:t>10/19/2023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DCB64-C0AC-689E-9929-367BB6928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DBD73-2FA4-930D-4C59-C85332468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33E32-8C9E-BC44-A193-7C1D96D87EE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41172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65857-DF9A-C98E-ACE3-4EC184219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55706-430B-14B2-6214-D79220A35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C6C7D-3A7A-9B96-4E80-B86990728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69B43-5EE6-0D4A-AB7C-DFB46DAF9F25}" type="datetimeFigureOut">
              <a:rPr lang="en-KR" smtClean="0"/>
              <a:t>10/19/2023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A4FE9-DEE6-6542-C098-80A9458BE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5D7F6-A20A-9B4E-2881-51D48769D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33E32-8C9E-BC44-A193-7C1D96D87EE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49126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657E7-0737-2C94-26C2-140F07EA4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378B7-7974-67CC-B59C-C124CC3CD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77E5D-4AA7-DC3F-141F-C6DFC5F44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69B43-5EE6-0D4A-AB7C-DFB46DAF9F25}" type="datetimeFigureOut">
              <a:rPr lang="en-KR" smtClean="0"/>
              <a:t>10/19/2023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A8D78-066F-4BF5-475B-9936D0AB7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4AA2D-B06B-B473-26BA-1D5C8985E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33E32-8C9E-BC44-A193-7C1D96D87EE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32138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63E1-17AA-176C-2806-689506AFC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019FF-ADF3-332C-CFA8-CA11D6E3F7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E08377-CE12-7182-5959-80338E52B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242976-A4C1-66D5-3C47-75AD62586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69B43-5EE6-0D4A-AB7C-DFB46DAF9F25}" type="datetimeFigureOut">
              <a:rPr lang="en-KR" smtClean="0"/>
              <a:t>10/19/2023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9875F3-52C0-8927-0215-DC39B8AE5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0CC318-5F36-4874-D660-1274A0C51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33E32-8C9E-BC44-A193-7C1D96D87EE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55075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D2C65-10CF-6D7C-5379-FD978997F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2AE05-295E-93F4-2B64-DABF9613FE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7CDD2B-F0CB-0795-10DE-568ACC518D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846EB8-47BD-57D0-CA26-21DE327B1F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3881A3-DF44-89F0-E607-07EC6906ED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EBD5E3-5CEE-E00C-EF2C-ED10D6CD7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69B43-5EE6-0D4A-AB7C-DFB46DAF9F25}" type="datetimeFigureOut">
              <a:rPr lang="en-KR" smtClean="0"/>
              <a:t>10/19/2023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3DF7BE-7D05-4E84-C695-D3BAAA458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613419-E411-3D8D-7D46-DB14AD0D1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33E32-8C9E-BC44-A193-7C1D96D87EE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20203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BA3B8-B6C2-2E68-6843-A1A87B88F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1BF33-3F07-35AD-B57C-CF2660F78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69B43-5EE6-0D4A-AB7C-DFB46DAF9F25}" type="datetimeFigureOut">
              <a:rPr lang="en-KR" smtClean="0"/>
              <a:t>10/19/2023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0CE1BC-F6B3-9776-51C8-9BF757AA0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02B306-EF1E-B7AA-9112-7BA42ABB8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33E32-8C9E-BC44-A193-7C1D96D87EE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84016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961FB5-4EFE-F087-CED4-208DBEF97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69B43-5EE6-0D4A-AB7C-DFB46DAF9F25}" type="datetimeFigureOut">
              <a:rPr lang="en-KR" smtClean="0"/>
              <a:t>10/19/2023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6E7A20-7482-9A88-EC9F-D6D87B88B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883A7-4ECB-AC39-C9F3-A8F28ED01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33E32-8C9E-BC44-A193-7C1D96D87EE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01424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04805-DA19-479E-A064-5AD90910B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1C5E6-3F01-5C7B-A7A5-9EAFE0FB7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F5E26-8707-875D-64CE-3FE92E6AC8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3D60F0-1A20-38B1-2C81-C6F88AE10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69B43-5EE6-0D4A-AB7C-DFB46DAF9F25}" type="datetimeFigureOut">
              <a:rPr lang="en-KR" smtClean="0"/>
              <a:t>10/19/2023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854650-1287-4BE4-B397-19A8DD93F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27B0B2-E5C6-128C-23A8-875ABAC4D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33E32-8C9E-BC44-A193-7C1D96D87EE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82503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C8F0B-67B9-5AAE-C2D9-14EAE8724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B2DAA6-84BC-6282-5ECE-55F21B6BB4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44C8E-DD58-87C7-5CDA-5537210BB2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8F7B6C-9FD7-78E9-306D-00F230F54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69B43-5EE6-0D4A-AB7C-DFB46DAF9F25}" type="datetimeFigureOut">
              <a:rPr lang="en-KR" smtClean="0"/>
              <a:t>10/19/2023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CCA83A-44F7-9C92-A9FE-53DC2EBBC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68A14B-0BEC-ED02-EF59-032501115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33E32-8C9E-BC44-A193-7C1D96D87EE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09192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50502C-28B8-7801-2C46-662C69D56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F9176-5095-37E3-15E9-D618A8FFC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E6A86-9B39-4BD3-CE8E-A30A6FCA9E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369B43-5EE6-0D4A-AB7C-DFB46DAF9F25}" type="datetimeFigureOut">
              <a:rPr lang="en-KR" smtClean="0"/>
              <a:t>10/19/2023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411F4-7D07-4D0E-A65B-9568A6DFA2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0487D-973C-A664-1DA7-2DDDFE857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E33E32-8C9E-BC44-A193-7C1D96D87EE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25078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61AEE4-4E38-4BAC-976D-E0DE523FC5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BC676B-D19A-44DB-910A-0C0E6D4339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431" y="3985"/>
            <a:ext cx="9772765" cy="6858000"/>
            <a:chOff x="1303402" y="3985"/>
            <a:chExt cx="9772765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99AA485-A13F-4455-814E-C116AD7E04B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C90D55F-0AFB-45E5-8815-A4701774CE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476B6C1-4A41-48E6-8540-FC48FCD7691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7F445-D2CA-4FEB-AB8E-7A47AB57CDD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2F1B3D8-301E-4A54-9284-EB14E9056B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E4B9C67-860A-4569-AC84-3ADE433D1C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175B763-A6E6-4AD1-9138-9B1164A7A8C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2DA98C33-8AA5-9111-406E-4556905E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466" y="1555466"/>
            <a:ext cx="5754696" cy="1837349"/>
          </a:xfrm>
        </p:spPr>
        <p:txBody>
          <a:bodyPr anchor="ctr">
            <a:normAutofit/>
          </a:bodyPr>
          <a:lstStyle/>
          <a:p>
            <a:pPr algn="ctr"/>
            <a:r>
              <a:rPr lang="en-US" sz="8000" b="1" dirty="0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CHATBOT</a:t>
            </a:r>
            <a:endParaRPr lang="en-KR" sz="80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2132C-74D4-4759-177C-10DFCDE79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7115" y="3066885"/>
            <a:ext cx="5709721" cy="243086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ko-KR" altLang="en-US" sz="2000" dirty="0">
                <a:solidFill>
                  <a:schemeClr val="tx2"/>
                </a:solidFill>
                <a:latin typeface="+mj-ea"/>
                <a:ea typeface="+mj-ea"/>
                <a:cs typeface="Helvetica Neue" panose="02000503000000020004" pitchFamily="2" charset="0"/>
              </a:rPr>
              <a:t>소비 패턴에 따른 녹색금융 추천 서비스</a:t>
            </a:r>
            <a:endParaRPr lang="ko-KR" altLang="en-US" sz="2000" dirty="0">
              <a:solidFill>
                <a:schemeClr val="tx2"/>
              </a:solidFill>
              <a:effectLst/>
              <a:latin typeface="+mj-ea"/>
              <a:ea typeface="+mj-ea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KR" sz="2000" dirty="0">
              <a:solidFill>
                <a:schemeClr val="tx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KR" sz="2000" dirty="0">
              <a:solidFill>
                <a:schemeClr val="tx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Team Name</a:t>
            </a:r>
            <a:r>
              <a:rPr lang="ko-KR" altLang="en-US" sz="2000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ko-KR" sz="2000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  <a:r>
              <a:rPr lang="ko-KR" altLang="en-US" sz="2000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ko-KR" sz="2000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Hip Data</a:t>
            </a:r>
            <a:endParaRPr lang="en-KR" sz="2000" dirty="0">
              <a:solidFill>
                <a:schemeClr val="tx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008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" name="Chevron 8">
            <a:extLst>
              <a:ext uri="{FF2B5EF4-FFF2-40B4-BE49-F238E27FC236}">
                <a16:creationId xmlns:a16="http://schemas.microsoft.com/office/drawing/2014/main" id="{0687D9AA-0165-8938-8895-0677BEE3F380}"/>
              </a:ext>
            </a:extLst>
          </p:cNvPr>
          <p:cNvSpPr/>
          <p:nvPr/>
        </p:nvSpPr>
        <p:spPr>
          <a:xfrm>
            <a:off x="991012" y="2319680"/>
            <a:ext cx="2571750" cy="627094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착수</a:t>
            </a:r>
            <a:endParaRPr lang="en-KR" dirty="0">
              <a:solidFill>
                <a:schemeClr val="tx1"/>
              </a:solidFill>
            </a:endParaRP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8CC8C2F5-5CDF-C92D-BC33-CF0A87E16DB4}"/>
              </a:ext>
            </a:extLst>
          </p:cNvPr>
          <p:cNvSpPr/>
          <p:nvPr/>
        </p:nvSpPr>
        <p:spPr>
          <a:xfrm>
            <a:off x="3409949" y="2319680"/>
            <a:ext cx="2571750" cy="627094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분석</a:t>
            </a:r>
            <a:endParaRPr lang="en-KR" dirty="0">
              <a:solidFill>
                <a:schemeClr val="tx1"/>
              </a:solidFill>
            </a:endParaRP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58E078B8-A9A0-782C-DB72-AD6EC53C4840}"/>
              </a:ext>
            </a:extLst>
          </p:cNvPr>
          <p:cNvSpPr/>
          <p:nvPr/>
        </p:nvSpPr>
        <p:spPr>
          <a:xfrm>
            <a:off x="5807613" y="2319680"/>
            <a:ext cx="2571750" cy="627094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 화면 설계</a:t>
            </a:r>
            <a:endParaRPr lang="en-KR" dirty="0">
              <a:solidFill>
                <a:schemeClr val="tx1"/>
              </a:solidFill>
            </a:endParaRP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D3260F19-0C37-BF6B-580A-69AFFA1593C9}"/>
              </a:ext>
            </a:extLst>
          </p:cNvPr>
          <p:cNvSpPr/>
          <p:nvPr/>
        </p:nvSpPr>
        <p:spPr>
          <a:xfrm>
            <a:off x="8199713" y="2319680"/>
            <a:ext cx="2571750" cy="627094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데이터 수급</a:t>
            </a:r>
            <a:endParaRPr lang="en-KR" dirty="0">
              <a:solidFill>
                <a:schemeClr val="tx1"/>
              </a:solidFill>
            </a:endParaRP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6717DD36-1AF2-9025-4E15-578C1BAF0C99}"/>
              </a:ext>
            </a:extLst>
          </p:cNvPr>
          <p:cNvSpPr/>
          <p:nvPr/>
        </p:nvSpPr>
        <p:spPr>
          <a:xfrm>
            <a:off x="2130743" y="4459256"/>
            <a:ext cx="2571750" cy="627094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UI </a:t>
            </a:r>
            <a:r>
              <a:rPr lang="ko-KR" altLang="en-US" dirty="0">
                <a:solidFill>
                  <a:schemeClr val="tx1"/>
                </a:solidFill>
              </a:rPr>
              <a:t>설계</a:t>
            </a:r>
            <a:endParaRPr lang="en-KR" dirty="0">
              <a:solidFill>
                <a:schemeClr val="tx1"/>
              </a:solidFill>
            </a:endParaRP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23D0B004-1BBB-38F8-64C5-E796FD7B7561}"/>
              </a:ext>
            </a:extLst>
          </p:cNvPr>
          <p:cNvSpPr/>
          <p:nvPr/>
        </p:nvSpPr>
        <p:spPr>
          <a:xfrm>
            <a:off x="4521738" y="4459256"/>
            <a:ext cx="2571750" cy="627094"/>
          </a:xfrm>
          <a:prstGeom prst="chevron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테스트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최종보고서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55BE2A71-978A-5A93-069B-BB76FA1E97AF}"/>
              </a:ext>
            </a:extLst>
          </p:cNvPr>
          <p:cNvSpPr/>
          <p:nvPr/>
        </p:nvSpPr>
        <p:spPr>
          <a:xfrm>
            <a:off x="6912733" y="4459256"/>
            <a:ext cx="2571750" cy="627094"/>
          </a:xfrm>
          <a:prstGeom prst="chevron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발표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B70DE3E-E5FE-F02E-586B-0141B3508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434" y="256558"/>
            <a:ext cx="9833548" cy="1066802"/>
          </a:xfrm>
        </p:spPr>
        <p:txBody>
          <a:bodyPr anchor="b">
            <a:normAutofit/>
          </a:bodyPr>
          <a:lstStyle/>
          <a:p>
            <a:r>
              <a:rPr lang="ko-KR" altLang="en-US" sz="3600" b="1" dirty="0">
                <a:solidFill>
                  <a:schemeClr val="tx2"/>
                </a:solidFill>
              </a:rPr>
              <a:t>프로젝트 수행 절차</a:t>
            </a:r>
            <a:endParaRPr lang="en-KR" sz="3600" b="1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CF1E6C-213C-7055-3B89-5301BD9F66BB}"/>
              </a:ext>
            </a:extLst>
          </p:cNvPr>
          <p:cNvSpPr txBox="1"/>
          <p:nvPr/>
        </p:nvSpPr>
        <p:spPr>
          <a:xfrm>
            <a:off x="1165860" y="3070842"/>
            <a:ext cx="18565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 요구사항 분석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수행범위 정의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일정</a:t>
            </a:r>
            <a:r>
              <a:rPr lang="en-US" altLang="ko-KR" dirty="0"/>
              <a:t>,</a:t>
            </a:r>
            <a:r>
              <a:rPr lang="ko-KR" altLang="en-US" dirty="0"/>
              <a:t> 계획 수립</a:t>
            </a:r>
            <a:endParaRPr lang="en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B1A464-8DED-6DE8-A3CE-557E593C5065}"/>
              </a:ext>
            </a:extLst>
          </p:cNvPr>
          <p:cNvSpPr txBox="1"/>
          <p:nvPr/>
        </p:nvSpPr>
        <p:spPr>
          <a:xfrm>
            <a:off x="3774194" y="3070842"/>
            <a:ext cx="2260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 개발환경 작성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프로젝트 범위 확인</a:t>
            </a:r>
            <a:endParaRPr lang="en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D1CA21-4B27-63C8-04DC-56EACFE6CC5F}"/>
              </a:ext>
            </a:extLst>
          </p:cNvPr>
          <p:cNvSpPr txBox="1"/>
          <p:nvPr/>
        </p:nvSpPr>
        <p:spPr>
          <a:xfrm>
            <a:off x="2201617" y="5256584"/>
            <a:ext cx="2029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 기능버튼 설계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사용자 화면 설계</a:t>
            </a:r>
            <a:endParaRPr lang="en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2C3C2F-F131-01CF-6795-26B1C837B0EC}"/>
              </a:ext>
            </a:extLst>
          </p:cNvPr>
          <p:cNvSpPr txBox="1"/>
          <p:nvPr/>
        </p:nvSpPr>
        <p:spPr>
          <a:xfrm>
            <a:off x="1620760" y="1931091"/>
            <a:ext cx="946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Step 01.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639365-810B-B9B3-2D0A-717F211B1DC8}"/>
              </a:ext>
            </a:extLst>
          </p:cNvPr>
          <p:cNvSpPr txBox="1"/>
          <p:nvPr/>
        </p:nvSpPr>
        <p:spPr>
          <a:xfrm>
            <a:off x="4048339" y="1923588"/>
            <a:ext cx="946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Step 02.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33B1EB-5FE7-2065-A978-AA202737BA74}"/>
              </a:ext>
            </a:extLst>
          </p:cNvPr>
          <p:cNvSpPr txBox="1"/>
          <p:nvPr/>
        </p:nvSpPr>
        <p:spPr>
          <a:xfrm>
            <a:off x="6439334" y="1920201"/>
            <a:ext cx="946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Step 03.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D697C7-0DAE-D5A4-5927-8CC222E04F09}"/>
              </a:ext>
            </a:extLst>
          </p:cNvPr>
          <p:cNvSpPr txBox="1"/>
          <p:nvPr/>
        </p:nvSpPr>
        <p:spPr>
          <a:xfrm>
            <a:off x="9006587" y="1914786"/>
            <a:ext cx="946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Step 04.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D40DA5-F299-D148-4A47-8B5411A9512A}"/>
              </a:ext>
            </a:extLst>
          </p:cNvPr>
          <p:cNvSpPr txBox="1"/>
          <p:nvPr/>
        </p:nvSpPr>
        <p:spPr>
          <a:xfrm>
            <a:off x="2936550" y="4102382"/>
            <a:ext cx="946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Step 05.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35AE28-6BCE-B22C-E750-6E2E0DFE7B75}"/>
              </a:ext>
            </a:extLst>
          </p:cNvPr>
          <p:cNvSpPr txBox="1"/>
          <p:nvPr/>
        </p:nvSpPr>
        <p:spPr>
          <a:xfrm>
            <a:off x="5249927" y="4049000"/>
            <a:ext cx="946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Step 06.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F31DB7-CC99-1B21-0985-AFAF9B5E1749}"/>
              </a:ext>
            </a:extLst>
          </p:cNvPr>
          <p:cNvSpPr txBox="1"/>
          <p:nvPr/>
        </p:nvSpPr>
        <p:spPr>
          <a:xfrm>
            <a:off x="7725209" y="4042764"/>
            <a:ext cx="946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Step 07.</a:t>
            </a:r>
          </a:p>
        </p:txBody>
      </p:sp>
    </p:spTree>
    <p:extLst>
      <p:ext uri="{BB962C8B-B14F-4D97-AF65-F5344CB8AC3E}">
        <p14:creationId xmlns:p14="http://schemas.microsoft.com/office/powerpoint/2010/main" val="2824280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B18043D-728E-84F0-111C-518E52C09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70" y="16064"/>
            <a:ext cx="10515600" cy="1325563"/>
          </a:xfrm>
        </p:spPr>
        <p:txBody>
          <a:bodyPr anchor="b">
            <a:normAutofit/>
          </a:bodyPr>
          <a:lstStyle/>
          <a:p>
            <a:r>
              <a:rPr lang="ko-KR" altLang="en-US" sz="3600" b="1" dirty="0">
                <a:solidFill>
                  <a:schemeClr val="tx2"/>
                </a:solidFill>
              </a:rPr>
              <a:t>프로젝트 수행 기간</a:t>
            </a:r>
            <a:endParaRPr lang="en-KR" sz="3600" b="1" dirty="0">
              <a:solidFill>
                <a:schemeClr val="tx2"/>
              </a:solidFill>
            </a:endParaRPr>
          </a:p>
        </p:txBody>
      </p:sp>
      <p:pic>
        <p:nvPicPr>
          <p:cNvPr id="33" name="Picture 32" descr="A calendar with numbers and a couple of people&#10;&#10;Description automatically generated with medium confidence">
            <a:extLst>
              <a:ext uri="{FF2B5EF4-FFF2-40B4-BE49-F238E27FC236}">
                <a16:creationId xmlns:a16="http://schemas.microsoft.com/office/drawing/2014/main" id="{AACB56A4-CE4B-536F-49BC-896014052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059" y="2031743"/>
            <a:ext cx="9947171" cy="3602993"/>
          </a:xfrm>
          <a:prstGeom prst="rect">
            <a:avLst/>
          </a:prstGeom>
        </p:spPr>
      </p:pic>
      <p:sp>
        <p:nvSpPr>
          <p:cNvPr id="34" name="Right Arrow 33">
            <a:extLst>
              <a:ext uri="{FF2B5EF4-FFF2-40B4-BE49-F238E27FC236}">
                <a16:creationId xmlns:a16="http://schemas.microsoft.com/office/drawing/2014/main" id="{F3200B1F-D9A8-6BE2-60DB-F3B76BC76CB8}"/>
              </a:ext>
            </a:extLst>
          </p:cNvPr>
          <p:cNvSpPr/>
          <p:nvPr/>
        </p:nvSpPr>
        <p:spPr>
          <a:xfrm>
            <a:off x="5535930" y="2419268"/>
            <a:ext cx="1365722" cy="35822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요구사항 분석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수행범위 정의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프로젝트 일정 수립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수행계획서 작성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KR" sz="800" dirty="0">
              <a:solidFill>
                <a:schemeClr val="tx1"/>
              </a:solidFill>
            </a:endParaRP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09F70B4E-27F6-A878-B4C2-E06B2D57EADA}"/>
              </a:ext>
            </a:extLst>
          </p:cNvPr>
          <p:cNvSpPr/>
          <p:nvPr/>
        </p:nvSpPr>
        <p:spPr>
          <a:xfrm>
            <a:off x="5535930" y="2863943"/>
            <a:ext cx="1365722" cy="35822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개발환경 작성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프로젝트 범위 확인</a:t>
            </a:r>
            <a:endParaRPr lang="en-KR" sz="800" dirty="0">
              <a:solidFill>
                <a:schemeClr val="tx1"/>
              </a:solidFill>
            </a:endParaRP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5D542237-3970-CE57-5478-7E00AAE7FCE2}"/>
              </a:ext>
            </a:extLst>
          </p:cNvPr>
          <p:cNvSpPr/>
          <p:nvPr/>
        </p:nvSpPr>
        <p:spPr>
          <a:xfrm>
            <a:off x="6940412" y="2627754"/>
            <a:ext cx="2706508" cy="35822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정보 구조 설계</a:t>
            </a:r>
            <a:r>
              <a:rPr lang="en-US" altLang="ko-KR" sz="800" dirty="0">
                <a:solidFill>
                  <a:schemeClr val="tx1"/>
                </a:solidFill>
              </a:rPr>
              <a:t>,</a:t>
            </a:r>
            <a:r>
              <a:rPr lang="ko-KR" altLang="en-US" sz="800" dirty="0">
                <a:solidFill>
                  <a:schemeClr val="tx1"/>
                </a:solidFill>
              </a:rPr>
              <a:t> 화면 구조 설계</a:t>
            </a:r>
            <a:endParaRPr lang="en-KR" sz="800" dirty="0">
              <a:solidFill>
                <a:schemeClr val="tx1"/>
              </a:solidFill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2C043A83-E7EA-42B8-BBE6-EC3739DF4E13}"/>
              </a:ext>
            </a:extLst>
          </p:cNvPr>
          <p:cNvSpPr/>
          <p:nvPr/>
        </p:nvSpPr>
        <p:spPr>
          <a:xfrm>
            <a:off x="2829422" y="3603493"/>
            <a:ext cx="2706508" cy="35822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수급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C72BEF-1E10-2223-2FC3-5FDF98443726}"/>
              </a:ext>
            </a:extLst>
          </p:cNvPr>
          <p:cNvSpPr txBox="1"/>
          <p:nvPr/>
        </p:nvSpPr>
        <p:spPr>
          <a:xfrm>
            <a:off x="2829117" y="3924426"/>
            <a:ext cx="13500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-</a:t>
            </a:r>
            <a:r>
              <a:rPr lang="ko-KR" altLang="en-US" sz="800" dirty="0"/>
              <a:t> 질문</a:t>
            </a:r>
            <a:r>
              <a:rPr lang="en-US" altLang="ko-KR" sz="800" dirty="0"/>
              <a:t>/</a:t>
            </a:r>
            <a:r>
              <a:rPr lang="ko-KR" altLang="en-US" sz="800" dirty="0"/>
              <a:t>답변 자연어 데이터</a:t>
            </a:r>
            <a:endParaRPr lang="en-KR" sz="800" dirty="0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E99AF9FE-26DC-BA86-F7F7-1CED466B60A7}"/>
              </a:ext>
            </a:extLst>
          </p:cNvPr>
          <p:cNvSpPr/>
          <p:nvPr/>
        </p:nvSpPr>
        <p:spPr>
          <a:xfrm>
            <a:off x="5574690" y="3603493"/>
            <a:ext cx="2706508" cy="35822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기능 버튼 설계</a:t>
            </a:r>
            <a:r>
              <a:rPr lang="en-US" altLang="ko-KR" sz="800" dirty="0">
                <a:solidFill>
                  <a:schemeClr val="tx1"/>
                </a:solidFill>
              </a:rPr>
              <a:t>,</a:t>
            </a:r>
            <a:r>
              <a:rPr lang="ko-KR" altLang="en-US" sz="800" dirty="0">
                <a:solidFill>
                  <a:schemeClr val="tx1"/>
                </a:solidFill>
              </a:rPr>
              <a:t> 사용자 화면 설계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206692-D8B8-1BDF-0275-B8035CC05B6B}"/>
              </a:ext>
            </a:extLst>
          </p:cNvPr>
          <p:cNvSpPr txBox="1"/>
          <p:nvPr/>
        </p:nvSpPr>
        <p:spPr>
          <a:xfrm>
            <a:off x="6901652" y="2935597"/>
            <a:ext cx="1810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-</a:t>
            </a:r>
            <a:r>
              <a:rPr lang="ko-KR" altLang="en-US" sz="800" dirty="0"/>
              <a:t> 선생님 데이터 활용 화면 구조 설계 </a:t>
            </a:r>
            <a:endParaRPr lang="en-KR" sz="800" dirty="0"/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31613CC2-F632-4F12-904F-11A435AF2796}"/>
              </a:ext>
            </a:extLst>
          </p:cNvPr>
          <p:cNvSpPr/>
          <p:nvPr/>
        </p:nvSpPr>
        <p:spPr>
          <a:xfrm>
            <a:off x="8319958" y="3611082"/>
            <a:ext cx="1365722" cy="358222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테스트</a:t>
            </a:r>
            <a:endParaRPr lang="en-KR" sz="800" dirty="0">
              <a:solidFill>
                <a:schemeClr val="bg1"/>
              </a:solidFill>
            </a:endParaRP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7F5D474A-99F8-DC66-C8CF-B3FC68DD31C8}"/>
              </a:ext>
            </a:extLst>
          </p:cNvPr>
          <p:cNvSpPr/>
          <p:nvPr/>
        </p:nvSpPr>
        <p:spPr>
          <a:xfrm>
            <a:off x="2821280" y="4651042"/>
            <a:ext cx="2753409" cy="358222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테스트</a:t>
            </a:r>
            <a:r>
              <a:rPr lang="en-US" altLang="ko-KR" sz="800" dirty="0">
                <a:solidFill>
                  <a:schemeClr val="bg1"/>
                </a:solidFill>
              </a:rPr>
              <a:t>,</a:t>
            </a:r>
            <a:r>
              <a:rPr lang="ko-KR" altLang="en-US" sz="800" dirty="0">
                <a:solidFill>
                  <a:schemeClr val="bg1"/>
                </a:solidFill>
              </a:rPr>
              <a:t> 최종 보고서 작성</a:t>
            </a:r>
            <a:endParaRPr lang="en-KR" sz="800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7A48942-0E4E-03B9-81CD-FBA33CBDA62B}"/>
              </a:ext>
            </a:extLst>
          </p:cNvPr>
          <p:cNvSpPr txBox="1"/>
          <p:nvPr/>
        </p:nvSpPr>
        <p:spPr>
          <a:xfrm>
            <a:off x="5574689" y="4343043"/>
            <a:ext cx="110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-</a:t>
            </a:r>
            <a:r>
              <a:rPr lang="ko-KR" altLang="en-US" sz="800" dirty="0"/>
              <a:t> 프로젝트 최종 발표</a:t>
            </a:r>
            <a:endParaRPr lang="en-KR" sz="8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768635-B8FC-6918-74CB-6DC6F89A1CCF}"/>
              </a:ext>
            </a:extLst>
          </p:cNvPr>
          <p:cNvSpPr txBox="1"/>
          <p:nvPr/>
        </p:nvSpPr>
        <p:spPr>
          <a:xfrm>
            <a:off x="8450424" y="2256121"/>
            <a:ext cx="8996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-</a:t>
            </a:r>
            <a:r>
              <a:rPr lang="ko-KR" altLang="en-US" sz="800" dirty="0"/>
              <a:t> 조별 주제 발표</a:t>
            </a:r>
            <a:endParaRPr lang="en-KR" sz="8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AE3B9F4-617E-4945-5349-214E722425C2}"/>
              </a:ext>
            </a:extLst>
          </p:cNvPr>
          <p:cNvSpPr txBox="1"/>
          <p:nvPr/>
        </p:nvSpPr>
        <p:spPr>
          <a:xfrm>
            <a:off x="1356204" y="1953459"/>
            <a:ext cx="1385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Plan: 10/18 ~ 11/1</a:t>
            </a:r>
            <a:endParaRPr lang="en-KR" sz="1200" b="1" dirty="0"/>
          </a:p>
        </p:txBody>
      </p:sp>
    </p:spTree>
    <p:extLst>
      <p:ext uri="{BB962C8B-B14F-4D97-AF65-F5344CB8AC3E}">
        <p14:creationId xmlns:p14="http://schemas.microsoft.com/office/powerpoint/2010/main" val="3372910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5A582EE-E96A-FA9E-8EB3-E09DC9209A38}"/>
              </a:ext>
            </a:extLst>
          </p:cNvPr>
          <p:cNvSpPr txBox="1"/>
          <p:nvPr/>
        </p:nvSpPr>
        <p:spPr>
          <a:xfrm>
            <a:off x="3049621" y="3244334"/>
            <a:ext cx="6099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274" y="14599"/>
            <a:ext cx="8907451" cy="682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660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D6708C93-3D80-BBB7-C609-C5AD403D5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383" y="-17150"/>
            <a:ext cx="9833548" cy="1066802"/>
          </a:xfrm>
        </p:spPr>
        <p:txBody>
          <a:bodyPr anchor="b">
            <a:normAutofit/>
          </a:bodyPr>
          <a:lstStyle/>
          <a:p>
            <a:r>
              <a:rPr lang="ko-KR" altLang="en-US" sz="3600" b="1" dirty="0">
                <a:solidFill>
                  <a:schemeClr val="tx2"/>
                </a:solidFill>
                <a:latin typeface="+mn-lt"/>
              </a:rPr>
              <a:t>정보 흐름 설계</a:t>
            </a:r>
            <a:endParaRPr lang="en-US" altLang="ko-KR" sz="36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CE44D3-381F-6E8E-C28D-60745648D690}"/>
              </a:ext>
            </a:extLst>
          </p:cNvPr>
          <p:cNvSpPr/>
          <p:nvPr/>
        </p:nvSpPr>
        <p:spPr>
          <a:xfrm>
            <a:off x="2480358" y="4008299"/>
            <a:ext cx="2162175" cy="781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금융상품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카드 추천</a:t>
            </a:r>
            <a:endParaRPr lang="en-KR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35F757-20B6-4AC9-A4F1-AEC8FCA2C667}"/>
              </a:ext>
            </a:extLst>
          </p:cNvPr>
          <p:cNvSpPr/>
          <p:nvPr/>
        </p:nvSpPr>
        <p:spPr>
          <a:xfrm>
            <a:off x="5038669" y="4008299"/>
            <a:ext cx="2162175" cy="781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사용처 추천</a:t>
            </a:r>
            <a:endParaRPr lang="en-KR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32945A-17FA-1A5C-C733-56662C1B38A2}"/>
              </a:ext>
            </a:extLst>
          </p:cNvPr>
          <p:cNvSpPr/>
          <p:nvPr/>
        </p:nvSpPr>
        <p:spPr>
          <a:xfrm>
            <a:off x="2480358" y="3238678"/>
            <a:ext cx="2162175" cy="4961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CSV</a:t>
            </a:r>
            <a:r>
              <a:rPr lang="ko-KR" altLang="en-US" dirty="0">
                <a:solidFill>
                  <a:sysClr val="windowText" lastClr="000000"/>
                </a:solidFill>
              </a:rPr>
              <a:t>내 검색</a:t>
            </a:r>
            <a:endParaRPr lang="en-KR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874B21-7A88-50EA-55B5-3836793C97C0}"/>
              </a:ext>
            </a:extLst>
          </p:cNvPr>
          <p:cNvSpPr/>
          <p:nvPr/>
        </p:nvSpPr>
        <p:spPr>
          <a:xfrm>
            <a:off x="2480358" y="1635939"/>
            <a:ext cx="7271172" cy="4961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시나리오 메뉴</a:t>
            </a:r>
            <a:endParaRPr lang="en-KR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E53A9EA-3A5D-1839-EFEE-BAFDC7B29C46}"/>
              </a:ext>
            </a:extLst>
          </p:cNvPr>
          <p:cNvCxnSpPr/>
          <p:nvPr/>
        </p:nvCxnSpPr>
        <p:spPr>
          <a:xfrm>
            <a:off x="3544166" y="3734842"/>
            <a:ext cx="0" cy="2734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280349E-60F3-FD78-6AA1-05C6F27D9ACC}"/>
              </a:ext>
            </a:extLst>
          </p:cNvPr>
          <p:cNvCxnSpPr/>
          <p:nvPr/>
        </p:nvCxnSpPr>
        <p:spPr>
          <a:xfrm>
            <a:off x="3544166" y="2965221"/>
            <a:ext cx="0" cy="2734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5F734C6-00BD-63A3-9A64-4F5D0D0CFD33}"/>
              </a:ext>
            </a:extLst>
          </p:cNvPr>
          <p:cNvSpPr/>
          <p:nvPr/>
        </p:nvSpPr>
        <p:spPr>
          <a:xfrm>
            <a:off x="2480358" y="5062806"/>
            <a:ext cx="2162175" cy="47416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시나리오 </a:t>
            </a:r>
            <a:r>
              <a:rPr lang="en-US" altLang="ko-KR" dirty="0">
                <a:solidFill>
                  <a:sysClr val="windowText" lastClr="000000"/>
                </a:solidFill>
              </a:rPr>
              <a:t>1</a:t>
            </a:r>
            <a:endParaRPr lang="en-KR" dirty="0">
              <a:solidFill>
                <a:sysClr val="windowText" lastClr="0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677C0E-4449-4257-4F8F-607F8416A581}"/>
              </a:ext>
            </a:extLst>
          </p:cNvPr>
          <p:cNvSpPr/>
          <p:nvPr/>
        </p:nvSpPr>
        <p:spPr>
          <a:xfrm>
            <a:off x="5034859" y="5072511"/>
            <a:ext cx="2162175" cy="47416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시나리오 </a:t>
            </a:r>
            <a:r>
              <a:rPr lang="en-US" altLang="ko-KR" dirty="0">
                <a:solidFill>
                  <a:sysClr val="windowText" lastClr="000000"/>
                </a:solidFill>
              </a:rPr>
              <a:t>2</a:t>
            </a:r>
            <a:endParaRPr lang="en-KR" dirty="0">
              <a:solidFill>
                <a:sysClr val="windowText" lastClr="0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E1BDF6-586F-E39C-EA04-56EE6F0CFACF}"/>
              </a:ext>
            </a:extLst>
          </p:cNvPr>
          <p:cNvSpPr/>
          <p:nvPr/>
        </p:nvSpPr>
        <p:spPr>
          <a:xfrm>
            <a:off x="5034858" y="3228973"/>
            <a:ext cx="2162175" cy="4961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CSV</a:t>
            </a:r>
            <a:r>
              <a:rPr lang="ko-KR" altLang="en-US" dirty="0">
                <a:solidFill>
                  <a:sysClr val="windowText" lastClr="000000"/>
                </a:solidFill>
              </a:rPr>
              <a:t>내 검색</a:t>
            </a:r>
            <a:endParaRPr lang="en-KR" dirty="0">
              <a:solidFill>
                <a:sysClr val="windowText" lastClr="00000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D3DFFA-BC1B-AD87-E547-1D263C2B48D1}"/>
              </a:ext>
            </a:extLst>
          </p:cNvPr>
          <p:cNvCxnSpPr/>
          <p:nvPr/>
        </p:nvCxnSpPr>
        <p:spPr>
          <a:xfrm>
            <a:off x="6115945" y="2953791"/>
            <a:ext cx="0" cy="2734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A29D2ED-D02D-3101-0E97-E705A8086841}"/>
              </a:ext>
            </a:extLst>
          </p:cNvPr>
          <p:cNvCxnSpPr/>
          <p:nvPr/>
        </p:nvCxnSpPr>
        <p:spPr>
          <a:xfrm>
            <a:off x="6115945" y="3725137"/>
            <a:ext cx="0" cy="2734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FC2D3ED-68B2-D3AD-CAA8-7E3DFEB51A52}"/>
              </a:ext>
            </a:extLst>
          </p:cNvPr>
          <p:cNvSpPr/>
          <p:nvPr/>
        </p:nvSpPr>
        <p:spPr>
          <a:xfrm>
            <a:off x="7589357" y="3228973"/>
            <a:ext cx="2162175" cy="496164"/>
          </a:xfrm>
          <a:prstGeom prst="rect">
            <a:avLst/>
          </a:prstGeom>
          <a:solidFill>
            <a:srgbClr val="DCEBD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CSV</a:t>
            </a:r>
            <a:r>
              <a:rPr lang="ko-KR" altLang="en-US" dirty="0">
                <a:solidFill>
                  <a:sysClr val="windowText" lastClr="000000"/>
                </a:solidFill>
              </a:rPr>
              <a:t>내 검색</a:t>
            </a:r>
            <a:endParaRPr lang="en-KR" dirty="0">
              <a:solidFill>
                <a:sysClr val="windowText" lastClr="00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DD76F48-D5D9-0283-7B3A-D0BE95C4C494}"/>
              </a:ext>
            </a:extLst>
          </p:cNvPr>
          <p:cNvSpPr/>
          <p:nvPr/>
        </p:nvSpPr>
        <p:spPr>
          <a:xfrm>
            <a:off x="7589356" y="3988889"/>
            <a:ext cx="2162175" cy="7810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상담번호 제공</a:t>
            </a:r>
            <a:endParaRPr lang="en-KR" dirty="0">
              <a:solidFill>
                <a:sysClr val="windowText" lastClr="00000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A216688-87CD-0E9F-15EB-970518CEF1F3}"/>
              </a:ext>
            </a:extLst>
          </p:cNvPr>
          <p:cNvSpPr/>
          <p:nvPr/>
        </p:nvSpPr>
        <p:spPr>
          <a:xfrm>
            <a:off x="7589355" y="5062806"/>
            <a:ext cx="2162175" cy="47416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시나리오 </a:t>
            </a:r>
            <a:r>
              <a:rPr lang="en-US" altLang="ko-KR" dirty="0">
                <a:solidFill>
                  <a:sysClr val="windowText" lastClr="000000"/>
                </a:solidFill>
              </a:rPr>
              <a:t>3</a:t>
            </a:r>
            <a:endParaRPr lang="en-KR" dirty="0">
              <a:solidFill>
                <a:sysClr val="windowText" lastClr="000000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CA2F22-8682-C684-9043-A99EF5D4B8C1}"/>
              </a:ext>
            </a:extLst>
          </p:cNvPr>
          <p:cNvCxnSpPr/>
          <p:nvPr/>
        </p:nvCxnSpPr>
        <p:spPr>
          <a:xfrm>
            <a:off x="8663717" y="2932656"/>
            <a:ext cx="0" cy="2734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7A4832A-456E-BCA5-9443-63A568D76861}"/>
              </a:ext>
            </a:extLst>
          </p:cNvPr>
          <p:cNvCxnSpPr/>
          <p:nvPr/>
        </p:nvCxnSpPr>
        <p:spPr>
          <a:xfrm>
            <a:off x="8645562" y="3715432"/>
            <a:ext cx="0" cy="2734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3F59F32-5E10-7B10-E931-7F6BCFC148B1}"/>
              </a:ext>
            </a:extLst>
          </p:cNvPr>
          <p:cNvSpPr/>
          <p:nvPr/>
        </p:nvSpPr>
        <p:spPr>
          <a:xfrm>
            <a:off x="2480358" y="2447923"/>
            <a:ext cx="2162172" cy="4961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금융상품 추천 서비스</a:t>
            </a:r>
            <a:endParaRPr lang="en-KR" sz="1400" dirty="0">
              <a:solidFill>
                <a:sysClr val="windowText" lastClr="00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BE62B8D-B487-C98F-5365-0704B5FACF2D}"/>
              </a:ext>
            </a:extLst>
          </p:cNvPr>
          <p:cNvSpPr/>
          <p:nvPr/>
        </p:nvSpPr>
        <p:spPr>
          <a:xfrm>
            <a:off x="5034858" y="2422702"/>
            <a:ext cx="2162172" cy="4961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사용처 추천 서비스</a:t>
            </a:r>
            <a:endParaRPr lang="en-KR" dirty="0">
              <a:solidFill>
                <a:sysClr val="windowText" lastClr="00000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EF572C8-1481-52C9-BAC7-27E0AD95A0EF}"/>
              </a:ext>
            </a:extLst>
          </p:cNvPr>
          <p:cNvSpPr/>
          <p:nvPr/>
        </p:nvSpPr>
        <p:spPr>
          <a:xfrm>
            <a:off x="7564476" y="2414567"/>
            <a:ext cx="2162172" cy="4961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상담직원 연락처</a:t>
            </a:r>
            <a:endParaRPr lang="en-KR" dirty="0">
              <a:solidFill>
                <a:sysClr val="windowText" lastClr="000000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5B50C54-F983-78D1-5DD3-12018FCB857F}"/>
              </a:ext>
            </a:extLst>
          </p:cNvPr>
          <p:cNvCxnSpPr/>
          <p:nvPr/>
        </p:nvCxnSpPr>
        <p:spPr>
          <a:xfrm>
            <a:off x="3560300" y="2160675"/>
            <a:ext cx="0" cy="2734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F80211A-D391-4C0A-5EE0-6E9FCFBEF192}"/>
              </a:ext>
            </a:extLst>
          </p:cNvPr>
          <p:cNvCxnSpPr/>
          <p:nvPr/>
        </p:nvCxnSpPr>
        <p:spPr>
          <a:xfrm>
            <a:off x="6132079" y="2149245"/>
            <a:ext cx="0" cy="2734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43C0EAB-713C-5685-2047-F1D59C03EEF9}"/>
              </a:ext>
            </a:extLst>
          </p:cNvPr>
          <p:cNvCxnSpPr/>
          <p:nvPr/>
        </p:nvCxnSpPr>
        <p:spPr>
          <a:xfrm>
            <a:off x="8679851" y="2128110"/>
            <a:ext cx="0" cy="2734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327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D6708C93-3D80-BBB7-C609-C5AD403D5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383" y="-17150"/>
            <a:ext cx="9833548" cy="1066802"/>
          </a:xfrm>
        </p:spPr>
        <p:txBody>
          <a:bodyPr anchor="b">
            <a:normAutofit/>
          </a:bodyPr>
          <a:lstStyle/>
          <a:p>
            <a:r>
              <a:rPr lang="ko-KR" altLang="en-US" sz="3600" b="1" dirty="0">
                <a:solidFill>
                  <a:schemeClr val="tx2"/>
                </a:solidFill>
                <a:latin typeface="+mn-lt"/>
              </a:rPr>
              <a:t>활용 데이터</a:t>
            </a:r>
            <a:endParaRPr lang="en-US" altLang="ko-KR" sz="3600" b="1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42" name="그림 9">
            <a:extLst>
              <a:ext uri="{FF2B5EF4-FFF2-40B4-BE49-F238E27FC236}">
                <a16:creationId xmlns:a16="http://schemas.microsoft.com/office/drawing/2014/main" id="{00000000-0008-0000-0000-00000A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그림 10">
            <a:extLst>
              <a:ext uri="{FF2B5EF4-FFF2-40B4-BE49-F238E27FC236}">
                <a16:creationId xmlns:a16="http://schemas.microsoft.com/office/drawing/2014/main" id="{00000000-0008-0000-0000-00000B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그림 11">
            <a:extLst>
              <a:ext uri="{FF2B5EF4-FFF2-40B4-BE49-F238E27FC236}">
                <a16:creationId xmlns:a16="http://schemas.microsoft.com/office/drawing/2014/main" id="{00000000-0008-0000-0000-00000C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그림 12">
            <a:extLst>
              <a:ext uri="{FF2B5EF4-FFF2-40B4-BE49-F238E27FC236}">
                <a16:creationId xmlns:a16="http://schemas.microsoft.com/office/drawing/2014/main" id="{00000000-0008-0000-0000-00000D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그림 15">
            <a:extLst>
              <a:ext uri="{FF2B5EF4-FFF2-40B4-BE49-F238E27FC236}">
                <a16:creationId xmlns:a16="http://schemas.microsoft.com/office/drawing/2014/main" id="{00000000-0008-0000-0000-000010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그림 16">
            <a:extLst>
              <a:ext uri="{FF2B5EF4-FFF2-40B4-BE49-F238E27FC236}">
                <a16:creationId xmlns:a16="http://schemas.microsoft.com/office/drawing/2014/main" id="{00000000-0008-0000-0000-000011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그림 17">
            <a:extLst>
              <a:ext uri="{FF2B5EF4-FFF2-40B4-BE49-F238E27FC236}">
                <a16:creationId xmlns:a16="http://schemas.microsoft.com/office/drawing/2014/main" id="{00000000-0008-0000-0000-000012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그림 18">
            <a:extLst>
              <a:ext uri="{FF2B5EF4-FFF2-40B4-BE49-F238E27FC236}">
                <a16:creationId xmlns:a16="http://schemas.microsoft.com/office/drawing/2014/main" id="{00000000-0008-0000-0000-000013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그림 21">
            <a:extLst>
              <a:ext uri="{FF2B5EF4-FFF2-40B4-BE49-F238E27FC236}">
                <a16:creationId xmlns:a16="http://schemas.microsoft.com/office/drawing/2014/main" id="{00000000-0008-0000-0000-000016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그림 22">
            <a:extLst>
              <a:ext uri="{FF2B5EF4-FFF2-40B4-BE49-F238E27FC236}">
                <a16:creationId xmlns:a16="http://schemas.microsoft.com/office/drawing/2014/main" id="{00000000-0008-0000-0000-000017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그림 23">
            <a:extLst>
              <a:ext uri="{FF2B5EF4-FFF2-40B4-BE49-F238E27FC236}">
                <a16:creationId xmlns:a16="http://schemas.microsoft.com/office/drawing/2014/main" id="{00000000-0008-0000-0000-000018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그림 24">
            <a:extLst>
              <a:ext uri="{FF2B5EF4-FFF2-40B4-BE49-F238E27FC236}">
                <a16:creationId xmlns:a16="http://schemas.microsoft.com/office/drawing/2014/main" id="{00000000-0008-0000-0000-000019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그림 27">
            <a:extLst>
              <a:ext uri="{FF2B5EF4-FFF2-40B4-BE49-F238E27FC236}">
                <a16:creationId xmlns:a16="http://schemas.microsoft.com/office/drawing/2014/main" id="{00000000-0008-0000-0000-00001C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그림 28">
            <a:extLst>
              <a:ext uri="{FF2B5EF4-FFF2-40B4-BE49-F238E27FC236}">
                <a16:creationId xmlns:a16="http://schemas.microsoft.com/office/drawing/2014/main" id="{00000000-0008-0000-0000-00001D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그림 29">
            <a:extLst>
              <a:ext uri="{FF2B5EF4-FFF2-40B4-BE49-F238E27FC236}">
                <a16:creationId xmlns:a16="http://schemas.microsoft.com/office/drawing/2014/main" id="{00000000-0008-0000-0000-00001E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그림 30">
            <a:extLst>
              <a:ext uri="{FF2B5EF4-FFF2-40B4-BE49-F238E27FC236}">
                <a16:creationId xmlns:a16="http://schemas.microsoft.com/office/drawing/2014/main" id="{00000000-0008-0000-0000-00001F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그림 33">
            <a:extLst>
              <a:ext uri="{FF2B5EF4-FFF2-40B4-BE49-F238E27FC236}">
                <a16:creationId xmlns:a16="http://schemas.microsoft.com/office/drawing/2014/main" id="{00000000-0008-0000-0000-000022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그림 34">
            <a:extLst>
              <a:ext uri="{FF2B5EF4-FFF2-40B4-BE49-F238E27FC236}">
                <a16:creationId xmlns:a16="http://schemas.microsoft.com/office/drawing/2014/main" id="{00000000-0008-0000-0000-000023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그림 35">
            <a:extLst>
              <a:ext uri="{FF2B5EF4-FFF2-40B4-BE49-F238E27FC236}">
                <a16:creationId xmlns:a16="http://schemas.microsoft.com/office/drawing/2014/main" id="{00000000-0008-0000-0000-000024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그림 36">
            <a:extLst>
              <a:ext uri="{FF2B5EF4-FFF2-40B4-BE49-F238E27FC236}">
                <a16:creationId xmlns:a16="http://schemas.microsoft.com/office/drawing/2014/main" id="{00000000-0008-0000-0000-000025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그림 39">
            <a:extLst>
              <a:ext uri="{FF2B5EF4-FFF2-40B4-BE49-F238E27FC236}">
                <a16:creationId xmlns:a16="http://schemas.microsoft.com/office/drawing/2014/main" id="{00000000-0008-0000-0000-000028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그림 40">
            <a:extLst>
              <a:ext uri="{FF2B5EF4-FFF2-40B4-BE49-F238E27FC236}">
                <a16:creationId xmlns:a16="http://schemas.microsoft.com/office/drawing/2014/main" id="{00000000-0008-0000-0000-000029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그림 41">
            <a:extLst>
              <a:ext uri="{FF2B5EF4-FFF2-40B4-BE49-F238E27FC236}">
                <a16:creationId xmlns:a16="http://schemas.microsoft.com/office/drawing/2014/main" id="{00000000-0008-0000-0000-00002A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그림 42">
            <a:extLst>
              <a:ext uri="{FF2B5EF4-FFF2-40B4-BE49-F238E27FC236}">
                <a16:creationId xmlns:a16="http://schemas.microsoft.com/office/drawing/2014/main" id="{00000000-0008-0000-0000-00002B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그림 45">
            <a:extLst>
              <a:ext uri="{FF2B5EF4-FFF2-40B4-BE49-F238E27FC236}">
                <a16:creationId xmlns:a16="http://schemas.microsoft.com/office/drawing/2014/main" id="{00000000-0008-0000-0000-00002E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그림 46">
            <a:extLst>
              <a:ext uri="{FF2B5EF4-FFF2-40B4-BE49-F238E27FC236}">
                <a16:creationId xmlns:a16="http://schemas.microsoft.com/office/drawing/2014/main" id="{00000000-0008-0000-0000-00002F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그림 47">
            <a:extLst>
              <a:ext uri="{FF2B5EF4-FFF2-40B4-BE49-F238E27FC236}">
                <a16:creationId xmlns:a16="http://schemas.microsoft.com/office/drawing/2014/main" id="{00000000-0008-0000-0000-000030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그림 48">
            <a:extLst>
              <a:ext uri="{FF2B5EF4-FFF2-40B4-BE49-F238E27FC236}">
                <a16:creationId xmlns:a16="http://schemas.microsoft.com/office/drawing/2014/main" id="{00000000-0008-0000-0000-000031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그림 50">
            <a:extLst>
              <a:ext uri="{FF2B5EF4-FFF2-40B4-BE49-F238E27FC236}">
                <a16:creationId xmlns:a16="http://schemas.microsoft.com/office/drawing/2014/main" id="{00000000-0008-0000-0000-000033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그림 51">
            <a:extLst>
              <a:ext uri="{FF2B5EF4-FFF2-40B4-BE49-F238E27FC236}">
                <a16:creationId xmlns:a16="http://schemas.microsoft.com/office/drawing/2014/main" id="{00000000-0008-0000-0000-000034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그림 52">
            <a:extLst>
              <a:ext uri="{FF2B5EF4-FFF2-40B4-BE49-F238E27FC236}">
                <a16:creationId xmlns:a16="http://schemas.microsoft.com/office/drawing/2014/main" id="{00000000-0008-0000-0000-000035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그림 53">
            <a:extLst>
              <a:ext uri="{FF2B5EF4-FFF2-40B4-BE49-F238E27FC236}">
                <a16:creationId xmlns:a16="http://schemas.microsoft.com/office/drawing/2014/main" id="{00000000-0008-0000-0000-000036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그림 56">
            <a:extLst>
              <a:ext uri="{FF2B5EF4-FFF2-40B4-BE49-F238E27FC236}">
                <a16:creationId xmlns:a16="http://schemas.microsoft.com/office/drawing/2014/main" id="{00000000-0008-0000-0000-000039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그림 57">
            <a:extLst>
              <a:ext uri="{FF2B5EF4-FFF2-40B4-BE49-F238E27FC236}">
                <a16:creationId xmlns:a16="http://schemas.microsoft.com/office/drawing/2014/main" id="{00000000-0008-0000-0000-00003A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그림 58">
            <a:extLst>
              <a:ext uri="{FF2B5EF4-FFF2-40B4-BE49-F238E27FC236}">
                <a16:creationId xmlns:a16="http://schemas.microsoft.com/office/drawing/2014/main" id="{00000000-0008-0000-0000-00003B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그림 59">
            <a:extLst>
              <a:ext uri="{FF2B5EF4-FFF2-40B4-BE49-F238E27FC236}">
                <a16:creationId xmlns:a16="http://schemas.microsoft.com/office/drawing/2014/main" id="{00000000-0008-0000-0000-00003C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8" name="Table 77">
            <a:extLst>
              <a:ext uri="{FF2B5EF4-FFF2-40B4-BE49-F238E27FC236}">
                <a16:creationId xmlns:a16="http://schemas.microsoft.com/office/drawing/2014/main" id="{F91684FB-2263-EC3E-C53E-C120F188E2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965901"/>
              </p:ext>
            </p:extLst>
          </p:nvPr>
        </p:nvGraphicFramePr>
        <p:xfrm>
          <a:off x="2491891" y="1253325"/>
          <a:ext cx="3286093" cy="14888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3079">
                  <a:extLst>
                    <a:ext uri="{9D8B030D-6E8A-4147-A177-3AD203B41FA5}">
                      <a16:colId xmlns:a16="http://schemas.microsoft.com/office/drawing/2014/main" val="3601587862"/>
                    </a:ext>
                  </a:extLst>
                </a:gridCol>
                <a:gridCol w="1475730">
                  <a:extLst>
                    <a:ext uri="{9D8B030D-6E8A-4147-A177-3AD203B41FA5}">
                      <a16:colId xmlns:a16="http://schemas.microsoft.com/office/drawing/2014/main" val="2719456610"/>
                    </a:ext>
                  </a:extLst>
                </a:gridCol>
                <a:gridCol w="1017284">
                  <a:extLst>
                    <a:ext uri="{9D8B030D-6E8A-4147-A177-3AD203B41FA5}">
                      <a16:colId xmlns:a16="http://schemas.microsoft.com/office/drawing/2014/main" val="405529150"/>
                    </a:ext>
                  </a:extLst>
                </a:gridCol>
              </a:tblGrid>
              <a:tr h="240513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은행사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상품명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기본금리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2314610"/>
                  </a:ext>
                </a:extLst>
              </a:tr>
              <a:tr h="240513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우리은행 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우리 으쓱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en-US" sz="1000" u="none" strike="noStrike">
                          <a:effectLst/>
                        </a:rPr>
                        <a:t>ESG) </a:t>
                      </a:r>
                      <a:r>
                        <a:rPr lang="ko-KR" altLang="en-US" sz="1000" u="none" strike="noStrike">
                          <a:effectLst/>
                        </a:rPr>
                        <a:t>적금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000" u="none" strike="noStrike">
                          <a:effectLst/>
                        </a:rPr>
                        <a:t>3.60%</a:t>
                      </a:r>
                      <a:endParaRPr lang="en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16076692"/>
                  </a:ext>
                </a:extLst>
              </a:tr>
              <a:tr h="19470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국민은행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KB</a:t>
                      </a:r>
                      <a:r>
                        <a:rPr lang="ko-KR" altLang="en-US" sz="1000" u="none" strike="noStrike">
                          <a:effectLst/>
                        </a:rPr>
                        <a:t>맑은하늘적금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1000" u="none" strike="noStrike">
                          <a:effectLst/>
                        </a:rPr>
                        <a:t>1.95%</a:t>
                      </a:r>
                      <a:endParaRPr lang="en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48262283"/>
                  </a:ext>
                </a:extLst>
              </a:tr>
              <a:tr h="377950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KB</a:t>
                      </a:r>
                      <a:r>
                        <a:rPr lang="ko-KR" altLang="en-US" sz="1000" u="none" strike="noStrike">
                          <a:effectLst/>
                        </a:rPr>
                        <a:t>맑은바다적금</a:t>
                      </a:r>
                      <a:br>
                        <a:rPr lang="ko-KR" altLang="en-US" sz="1000" u="none" strike="noStrike">
                          <a:effectLst/>
                        </a:rPr>
                      </a:b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1000" u="none" strike="noStrike">
                          <a:effectLst/>
                        </a:rPr>
                        <a:t>2.25%</a:t>
                      </a:r>
                      <a:endParaRPr lang="en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61264025"/>
                  </a:ext>
                </a:extLst>
              </a:tr>
              <a:tr h="240513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신한은행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아름다운 용기 적금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000" u="none" strike="noStrike" dirty="0">
                          <a:effectLst/>
                        </a:rPr>
                        <a:t>2.60%</a:t>
                      </a:r>
                      <a:endParaRPr lang="en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56958109"/>
                  </a:ext>
                </a:extLst>
              </a:tr>
              <a:tr h="1947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농협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탄소</a:t>
                      </a:r>
                      <a:r>
                        <a:rPr lang="en-US" sz="1000" u="none" strike="noStrike">
                          <a:effectLst/>
                        </a:rPr>
                        <a:t>Zero</a:t>
                      </a:r>
                      <a:r>
                        <a:rPr lang="ko-KR" altLang="en-US" sz="1000" u="none" strike="noStrike">
                          <a:effectLst/>
                        </a:rPr>
                        <a:t>챌린지적금</a:t>
                      </a:r>
                      <a:r>
                        <a:rPr lang="en-US" altLang="ko-KR" sz="1000" u="none" strike="noStrike">
                          <a:effectLst/>
                        </a:rPr>
                        <a:t>Ⅱ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1000" u="none" strike="noStrike" dirty="0">
                          <a:effectLst/>
                        </a:rPr>
                        <a:t>2%</a:t>
                      </a:r>
                      <a:endParaRPr lang="en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10108248"/>
                  </a:ext>
                </a:extLst>
              </a:tr>
            </a:tbl>
          </a:graphicData>
        </a:graphic>
      </p:graphicFrame>
      <p:pic>
        <p:nvPicPr>
          <p:cNvPr id="80" name="Picture 79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669FC419-D8C2-6363-1F3B-511BDFEDE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022" y="3380801"/>
            <a:ext cx="3263900" cy="24384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80B58C1F-59AC-F0EB-2693-BB07ADBD1AC4}"/>
              </a:ext>
            </a:extLst>
          </p:cNvPr>
          <p:cNvSpPr txBox="1"/>
          <p:nvPr/>
        </p:nvSpPr>
        <p:spPr>
          <a:xfrm>
            <a:off x="2491891" y="2910095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</a:t>
            </a:r>
            <a:r>
              <a:rPr lang="ko-KR" altLang="en-US" dirty="0"/>
              <a:t> 각 은행 홈페이지</a:t>
            </a:r>
            <a:endParaRPr lang="en-KR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3E6C2D2-7937-D04B-6099-0BE1A42BF4EE}"/>
              </a:ext>
            </a:extLst>
          </p:cNvPr>
          <p:cNvSpPr txBox="1"/>
          <p:nvPr/>
        </p:nvSpPr>
        <p:spPr>
          <a:xfrm>
            <a:off x="2639755" y="5954047"/>
            <a:ext cx="266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</a:t>
            </a:r>
            <a:r>
              <a:rPr lang="ko-KR" altLang="en-US" dirty="0"/>
              <a:t> 그린카드 홈페이지</a:t>
            </a:r>
            <a:endParaRPr lang="en-KR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F67E32A-CD1F-1B75-D433-1D962C32F1D9}"/>
              </a:ext>
            </a:extLst>
          </p:cNvPr>
          <p:cNvSpPr txBox="1"/>
          <p:nvPr/>
        </p:nvSpPr>
        <p:spPr>
          <a:xfrm>
            <a:off x="6848663" y="3151911"/>
            <a:ext cx="2945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</a:t>
            </a:r>
            <a:r>
              <a:rPr lang="ko-KR" altLang="en-US" dirty="0"/>
              <a:t> 각 증권회사 홈페이지</a:t>
            </a:r>
            <a:endParaRPr lang="en-KR" dirty="0"/>
          </a:p>
        </p:txBody>
      </p:sp>
      <p:graphicFrame>
        <p:nvGraphicFramePr>
          <p:cNvPr id="85" name="Table 84">
            <a:extLst>
              <a:ext uri="{FF2B5EF4-FFF2-40B4-BE49-F238E27FC236}">
                <a16:creationId xmlns:a16="http://schemas.microsoft.com/office/drawing/2014/main" id="{6FA0F95A-39F3-568A-1DAC-14B6D0585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52504"/>
              </p:ext>
            </p:extLst>
          </p:nvPr>
        </p:nvGraphicFramePr>
        <p:xfrm>
          <a:off x="6373433" y="1210460"/>
          <a:ext cx="3895498" cy="1781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4342">
                  <a:extLst>
                    <a:ext uri="{9D8B030D-6E8A-4147-A177-3AD203B41FA5}">
                      <a16:colId xmlns:a16="http://schemas.microsoft.com/office/drawing/2014/main" val="2913299270"/>
                    </a:ext>
                  </a:extLst>
                </a:gridCol>
                <a:gridCol w="781156">
                  <a:extLst>
                    <a:ext uri="{9D8B030D-6E8A-4147-A177-3AD203B41FA5}">
                      <a16:colId xmlns:a16="http://schemas.microsoft.com/office/drawing/2014/main" val="1878819894"/>
                    </a:ext>
                  </a:extLst>
                </a:gridCol>
              </a:tblGrid>
              <a:tr h="154512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제목 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위험등급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97649825"/>
                  </a:ext>
                </a:extLst>
              </a:tr>
              <a:tr h="154512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한국투자크레딧포커스</a:t>
                      </a:r>
                      <a:r>
                        <a:rPr lang="en-US" sz="1000" u="none" strike="noStrike">
                          <a:effectLst/>
                        </a:rPr>
                        <a:t>ESG</a:t>
                      </a:r>
                      <a:r>
                        <a:rPr lang="ko-KR" altLang="en-US" sz="1000" u="none" strike="noStrike">
                          <a:effectLst/>
                        </a:rPr>
                        <a:t>증권자투자신탁 </a:t>
                      </a:r>
                      <a:r>
                        <a:rPr lang="en-US" altLang="ko-KR" sz="1000" u="none" strike="noStrike">
                          <a:effectLst/>
                        </a:rPr>
                        <a:t>1(</a:t>
                      </a:r>
                      <a:r>
                        <a:rPr lang="ko-KR" altLang="en-US" sz="1000" u="none" strike="noStrike">
                          <a:effectLst/>
                        </a:rPr>
                        <a:t>채권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저위험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4244940"/>
                  </a:ext>
                </a:extLst>
              </a:tr>
              <a:tr h="154512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한국투자크레딧포커스</a:t>
                      </a:r>
                      <a:r>
                        <a:rPr lang="en-US" sz="1000" u="none" strike="noStrike">
                          <a:effectLst/>
                        </a:rPr>
                        <a:t>ESG</a:t>
                      </a:r>
                      <a:r>
                        <a:rPr lang="ko-KR" altLang="en-US" sz="1000" u="none" strike="noStrike">
                          <a:effectLst/>
                        </a:rPr>
                        <a:t>증권자투자신탁 </a:t>
                      </a:r>
                      <a:r>
                        <a:rPr lang="en-US" altLang="ko-KR" sz="1000" u="none" strike="noStrike">
                          <a:effectLst/>
                        </a:rPr>
                        <a:t>1(</a:t>
                      </a:r>
                      <a:r>
                        <a:rPr lang="ko-KR" altLang="en-US" sz="1000" u="none" strike="noStrike">
                          <a:effectLst/>
                        </a:rPr>
                        <a:t>채권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저위험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94795609"/>
                  </a:ext>
                </a:extLst>
              </a:tr>
              <a:tr h="154512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한국투자크레딧포커스</a:t>
                      </a:r>
                      <a:r>
                        <a:rPr lang="en-US" sz="1000" u="none" strike="noStrike">
                          <a:effectLst/>
                        </a:rPr>
                        <a:t>ESG</a:t>
                      </a:r>
                      <a:r>
                        <a:rPr lang="ko-KR" altLang="en-US" sz="1000" u="none" strike="noStrike">
                          <a:effectLst/>
                        </a:rPr>
                        <a:t>증권자투자신탁 </a:t>
                      </a:r>
                      <a:r>
                        <a:rPr lang="en-US" altLang="ko-KR" sz="1000" u="none" strike="noStrike">
                          <a:effectLst/>
                        </a:rPr>
                        <a:t>1(</a:t>
                      </a:r>
                      <a:r>
                        <a:rPr lang="ko-KR" altLang="en-US" sz="1000" u="none" strike="noStrike">
                          <a:effectLst/>
                        </a:rPr>
                        <a:t>채권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저위험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58541658"/>
                  </a:ext>
                </a:extLst>
              </a:tr>
              <a:tr h="154512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한국투자크레딧포커스</a:t>
                      </a:r>
                      <a:r>
                        <a:rPr lang="en-US" sz="1000" u="none" strike="noStrike">
                          <a:effectLst/>
                        </a:rPr>
                        <a:t>ESG</a:t>
                      </a:r>
                      <a:r>
                        <a:rPr lang="ko-KR" altLang="en-US" sz="1000" u="none" strike="noStrike">
                          <a:effectLst/>
                        </a:rPr>
                        <a:t>증권자투자신탁 </a:t>
                      </a:r>
                      <a:r>
                        <a:rPr lang="en-US" altLang="ko-KR" sz="1000" u="none" strike="noStrike">
                          <a:effectLst/>
                        </a:rPr>
                        <a:t>1(</a:t>
                      </a:r>
                      <a:r>
                        <a:rPr lang="ko-KR" altLang="en-US" sz="1000" u="none" strike="noStrike">
                          <a:effectLst/>
                        </a:rPr>
                        <a:t>채권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저위험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4625598"/>
                  </a:ext>
                </a:extLst>
              </a:tr>
              <a:tr h="154512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한국투자</a:t>
                      </a:r>
                      <a:r>
                        <a:rPr lang="en-US" sz="1000" u="none" strike="noStrike">
                          <a:effectLst/>
                        </a:rPr>
                        <a:t>e</a:t>
                      </a:r>
                      <a:r>
                        <a:rPr lang="ko-KR" altLang="en-US" sz="1000" u="none" strike="noStrike">
                          <a:effectLst/>
                        </a:rPr>
                        <a:t>단기채</a:t>
                      </a:r>
                      <a:r>
                        <a:rPr lang="en-US" sz="1000" u="none" strike="noStrike">
                          <a:effectLst/>
                        </a:rPr>
                        <a:t>ESG</a:t>
                      </a:r>
                      <a:r>
                        <a:rPr lang="ko-KR" altLang="en-US" sz="1000" u="none" strike="noStrike">
                          <a:effectLst/>
                        </a:rPr>
                        <a:t>증권투자신탁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채권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저위험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5615773"/>
                  </a:ext>
                </a:extLst>
              </a:tr>
              <a:tr h="154512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한국투자</a:t>
                      </a:r>
                      <a:r>
                        <a:rPr lang="en-US" sz="1000" u="none" strike="noStrike">
                          <a:effectLst/>
                        </a:rPr>
                        <a:t>e</a:t>
                      </a:r>
                      <a:r>
                        <a:rPr lang="ko-KR" altLang="en-US" sz="1000" u="none" strike="noStrike">
                          <a:effectLst/>
                        </a:rPr>
                        <a:t>단기채</a:t>
                      </a:r>
                      <a:r>
                        <a:rPr lang="en-US" sz="1000" u="none" strike="noStrike">
                          <a:effectLst/>
                        </a:rPr>
                        <a:t>ESG</a:t>
                      </a:r>
                      <a:r>
                        <a:rPr lang="ko-KR" altLang="en-US" sz="1000" u="none" strike="noStrike">
                          <a:effectLst/>
                        </a:rPr>
                        <a:t>증권투자신탁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채권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저위험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43637343"/>
                  </a:ext>
                </a:extLst>
              </a:tr>
              <a:tr h="154512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한국투자크레딧포커스</a:t>
                      </a:r>
                      <a:r>
                        <a:rPr lang="en-US" sz="1000" u="none" strike="noStrike">
                          <a:effectLst/>
                        </a:rPr>
                        <a:t>ESG</a:t>
                      </a:r>
                      <a:r>
                        <a:rPr lang="ko-KR" altLang="en-US" sz="1000" u="none" strike="noStrike">
                          <a:effectLst/>
                        </a:rPr>
                        <a:t>증권자투자신탁 </a:t>
                      </a:r>
                      <a:r>
                        <a:rPr lang="en-US" altLang="ko-KR" sz="1000" u="none" strike="noStrike">
                          <a:effectLst/>
                        </a:rPr>
                        <a:t>1(</a:t>
                      </a:r>
                      <a:r>
                        <a:rPr lang="ko-KR" altLang="en-US" sz="1000" u="none" strike="noStrike">
                          <a:effectLst/>
                        </a:rPr>
                        <a:t>채권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저위험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5400018"/>
                  </a:ext>
                </a:extLst>
              </a:tr>
              <a:tr h="154512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한국투자</a:t>
                      </a:r>
                      <a:r>
                        <a:rPr lang="en-US" sz="1000" u="none" strike="noStrike">
                          <a:effectLst/>
                        </a:rPr>
                        <a:t>e</a:t>
                      </a:r>
                      <a:r>
                        <a:rPr lang="ko-KR" altLang="en-US" sz="1000" u="none" strike="noStrike">
                          <a:effectLst/>
                        </a:rPr>
                        <a:t>단기채</a:t>
                      </a:r>
                      <a:r>
                        <a:rPr lang="en-US" sz="1000" u="none" strike="noStrike">
                          <a:effectLst/>
                        </a:rPr>
                        <a:t>ESG</a:t>
                      </a:r>
                      <a:r>
                        <a:rPr lang="ko-KR" altLang="en-US" sz="1000" u="none" strike="noStrike">
                          <a:effectLst/>
                        </a:rPr>
                        <a:t>증권투자신탁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채권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저위험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68328982"/>
                  </a:ext>
                </a:extLst>
              </a:tr>
              <a:tr h="154512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한국투자</a:t>
                      </a:r>
                      <a:r>
                        <a:rPr lang="en-US" sz="1000" u="none" strike="noStrike">
                          <a:effectLst/>
                        </a:rPr>
                        <a:t>e</a:t>
                      </a:r>
                      <a:r>
                        <a:rPr lang="ko-KR" altLang="en-US" sz="1000" u="none" strike="noStrike">
                          <a:effectLst/>
                        </a:rPr>
                        <a:t>단기채</a:t>
                      </a:r>
                      <a:r>
                        <a:rPr lang="en-US" sz="1000" u="none" strike="noStrike">
                          <a:effectLst/>
                        </a:rPr>
                        <a:t>ESG</a:t>
                      </a:r>
                      <a:r>
                        <a:rPr lang="ko-KR" altLang="en-US" sz="1000" u="none" strike="noStrike">
                          <a:effectLst/>
                        </a:rPr>
                        <a:t>증권투자신탁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채권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저위험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8183064"/>
                  </a:ext>
                </a:extLst>
              </a:tr>
              <a:tr h="154512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한국투자크레딧포커스</a:t>
                      </a:r>
                      <a:r>
                        <a:rPr lang="en-US" sz="1000" u="none" strike="noStrike">
                          <a:effectLst/>
                        </a:rPr>
                        <a:t>ESG</a:t>
                      </a:r>
                      <a:r>
                        <a:rPr lang="ko-KR" altLang="en-US" sz="1000" u="none" strike="noStrike">
                          <a:effectLst/>
                        </a:rPr>
                        <a:t>증권자투자신탁 </a:t>
                      </a:r>
                      <a:r>
                        <a:rPr lang="en-US" altLang="ko-KR" sz="1000" u="none" strike="noStrike">
                          <a:effectLst/>
                        </a:rPr>
                        <a:t>1(</a:t>
                      </a:r>
                      <a:r>
                        <a:rPr lang="ko-KR" altLang="en-US" sz="1000" u="none" strike="noStrike">
                          <a:effectLst/>
                        </a:rPr>
                        <a:t>채권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 err="1">
                          <a:effectLst/>
                        </a:rPr>
                        <a:t>저위험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84901397"/>
                  </a:ext>
                </a:extLst>
              </a:tr>
            </a:tbl>
          </a:graphicData>
        </a:graphic>
      </p:graphicFrame>
      <p:pic>
        <p:nvPicPr>
          <p:cNvPr id="87" name="Picture 8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11D0F41-9B56-D19D-9408-610B03C23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080" y="3841283"/>
            <a:ext cx="3914927" cy="193086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7EC59C4A-79CC-427E-4745-1C0DA4C17380}"/>
              </a:ext>
            </a:extLst>
          </p:cNvPr>
          <p:cNvSpPr txBox="1"/>
          <p:nvPr/>
        </p:nvSpPr>
        <p:spPr>
          <a:xfrm>
            <a:off x="6848663" y="5942617"/>
            <a:ext cx="2945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</a:t>
            </a:r>
            <a:r>
              <a:rPr lang="ko-KR" altLang="en-US" dirty="0"/>
              <a:t> 각 카드회사 홈페이지</a:t>
            </a:r>
            <a:endParaRPr lang="en-US" altLang="ko-KR" dirty="0"/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870686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6708C93-3D80-BBB7-C609-C5AD403D5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383" y="-17150"/>
            <a:ext cx="9833548" cy="1066802"/>
          </a:xfrm>
        </p:spPr>
        <p:txBody>
          <a:bodyPr anchor="b">
            <a:normAutofit/>
          </a:bodyPr>
          <a:lstStyle/>
          <a:p>
            <a:r>
              <a:rPr lang="ko-KR" altLang="en-US" sz="3600" b="1" dirty="0">
                <a:solidFill>
                  <a:schemeClr val="tx2"/>
                </a:solidFill>
                <a:latin typeface="+mn-lt"/>
              </a:rPr>
              <a:t>서비스 화면</a:t>
            </a:r>
            <a:endParaRPr lang="en-US" altLang="ko-KR" sz="3600" b="1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42" name="그림 9">
            <a:extLst>
              <a:ext uri="{FF2B5EF4-FFF2-40B4-BE49-F238E27FC236}">
                <a16:creationId xmlns:a16="http://schemas.microsoft.com/office/drawing/2014/main" id="{00000000-0008-0000-0000-00000A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그림 10">
            <a:extLst>
              <a:ext uri="{FF2B5EF4-FFF2-40B4-BE49-F238E27FC236}">
                <a16:creationId xmlns:a16="http://schemas.microsoft.com/office/drawing/2014/main" id="{00000000-0008-0000-0000-00000B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그림 11">
            <a:extLst>
              <a:ext uri="{FF2B5EF4-FFF2-40B4-BE49-F238E27FC236}">
                <a16:creationId xmlns:a16="http://schemas.microsoft.com/office/drawing/2014/main" id="{00000000-0008-0000-0000-00000C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그림 12">
            <a:extLst>
              <a:ext uri="{FF2B5EF4-FFF2-40B4-BE49-F238E27FC236}">
                <a16:creationId xmlns:a16="http://schemas.microsoft.com/office/drawing/2014/main" id="{00000000-0008-0000-0000-00000D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그림 15">
            <a:extLst>
              <a:ext uri="{FF2B5EF4-FFF2-40B4-BE49-F238E27FC236}">
                <a16:creationId xmlns:a16="http://schemas.microsoft.com/office/drawing/2014/main" id="{00000000-0008-0000-0000-000010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그림 16">
            <a:extLst>
              <a:ext uri="{FF2B5EF4-FFF2-40B4-BE49-F238E27FC236}">
                <a16:creationId xmlns:a16="http://schemas.microsoft.com/office/drawing/2014/main" id="{00000000-0008-0000-0000-000011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그림 17">
            <a:extLst>
              <a:ext uri="{FF2B5EF4-FFF2-40B4-BE49-F238E27FC236}">
                <a16:creationId xmlns:a16="http://schemas.microsoft.com/office/drawing/2014/main" id="{00000000-0008-0000-0000-000012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그림 18">
            <a:extLst>
              <a:ext uri="{FF2B5EF4-FFF2-40B4-BE49-F238E27FC236}">
                <a16:creationId xmlns:a16="http://schemas.microsoft.com/office/drawing/2014/main" id="{00000000-0008-0000-0000-000013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그림 21">
            <a:extLst>
              <a:ext uri="{FF2B5EF4-FFF2-40B4-BE49-F238E27FC236}">
                <a16:creationId xmlns:a16="http://schemas.microsoft.com/office/drawing/2014/main" id="{00000000-0008-0000-0000-000016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그림 22">
            <a:extLst>
              <a:ext uri="{FF2B5EF4-FFF2-40B4-BE49-F238E27FC236}">
                <a16:creationId xmlns:a16="http://schemas.microsoft.com/office/drawing/2014/main" id="{00000000-0008-0000-0000-000017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그림 23">
            <a:extLst>
              <a:ext uri="{FF2B5EF4-FFF2-40B4-BE49-F238E27FC236}">
                <a16:creationId xmlns:a16="http://schemas.microsoft.com/office/drawing/2014/main" id="{00000000-0008-0000-0000-000018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그림 24">
            <a:extLst>
              <a:ext uri="{FF2B5EF4-FFF2-40B4-BE49-F238E27FC236}">
                <a16:creationId xmlns:a16="http://schemas.microsoft.com/office/drawing/2014/main" id="{00000000-0008-0000-0000-000019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그림 27">
            <a:extLst>
              <a:ext uri="{FF2B5EF4-FFF2-40B4-BE49-F238E27FC236}">
                <a16:creationId xmlns:a16="http://schemas.microsoft.com/office/drawing/2014/main" id="{00000000-0008-0000-0000-00001C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그림 28">
            <a:extLst>
              <a:ext uri="{FF2B5EF4-FFF2-40B4-BE49-F238E27FC236}">
                <a16:creationId xmlns:a16="http://schemas.microsoft.com/office/drawing/2014/main" id="{00000000-0008-0000-0000-00001D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그림 29">
            <a:extLst>
              <a:ext uri="{FF2B5EF4-FFF2-40B4-BE49-F238E27FC236}">
                <a16:creationId xmlns:a16="http://schemas.microsoft.com/office/drawing/2014/main" id="{00000000-0008-0000-0000-00001E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그림 30">
            <a:extLst>
              <a:ext uri="{FF2B5EF4-FFF2-40B4-BE49-F238E27FC236}">
                <a16:creationId xmlns:a16="http://schemas.microsoft.com/office/drawing/2014/main" id="{00000000-0008-0000-0000-00001F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그림 33">
            <a:extLst>
              <a:ext uri="{FF2B5EF4-FFF2-40B4-BE49-F238E27FC236}">
                <a16:creationId xmlns:a16="http://schemas.microsoft.com/office/drawing/2014/main" id="{00000000-0008-0000-0000-000022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그림 34">
            <a:extLst>
              <a:ext uri="{FF2B5EF4-FFF2-40B4-BE49-F238E27FC236}">
                <a16:creationId xmlns:a16="http://schemas.microsoft.com/office/drawing/2014/main" id="{00000000-0008-0000-0000-000023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그림 35">
            <a:extLst>
              <a:ext uri="{FF2B5EF4-FFF2-40B4-BE49-F238E27FC236}">
                <a16:creationId xmlns:a16="http://schemas.microsoft.com/office/drawing/2014/main" id="{00000000-0008-0000-0000-000024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그림 36">
            <a:extLst>
              <a:ext uri="{FF2B5EF4-FFF2-40B4-BE49-F238E27FC236}">
                <a16:creationId xmlns:a16="http://schemas.microsoft.com/office/drawing/2014/main" id="{00000000-0008-0000-0000-000025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그림 39">
            <a:extLst>
              <a:ext uri="{FF2B5EF4-FFF2-40B4-BE49-F238E27FC236}">
                <a16:creationId xmlns:a16="http://schemas.microsoft.com/office/drawing/2014/main" id="{00000000-0008-0000-0000-000028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그림 40">
            <a:extLst>
              <a:ext uri="{FF2B5EF4-FFF2-40B4-BE49-F238E27FC236}">
                <a16:creationId xmlns:a16="http://schemas.microsoft.com/office/drawing/2014/main" id="{00000000-0008-0000-0000-000029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그림 41">
            <a:extLst>
              <a:ext uri="{FF2B5EF4-FFF2-40B4-BE49-F238E27FC236}">
                <a16:creationId xmlns:a16="http://schemas.microsoft.com/office/drawing/2014/main" id="{00000000-0008-0000-0000-00002A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그림 42">
            <a:extLst>
              <a:ext uri="{FF2B5EF4-FFF2-40B4-BE49-F238E27FC236}">
                <a16:creationId xmlns:a16="http://schemas.microsoft.com/office/drawing/2014/main" id="{00000000-0008-0000-0000-00002B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그림 45">
            <a:extLst>
              <a:ext uri="{FF2B5EF4-FFF2-40B4-BE49-F238E27FC236}">
                <a16:creationId xmlns:a16="http://schemas.microsoft.com/office/drawing/2014/main" id="{00000000-0008-0000-0000-00002E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그림 46">
            <a:extLst>
              <a:ext uri="{FF2B5EF4-FFF2-40B4-BE49-F238E27FC236}">
                <a16:creationId xmlns:a16="http://schemas.microsoft.com/office/drawing/2014/main" id="{00000000-0008-0000-0000-00002F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그림 47">
            <a:extLst>
              <a:ext uri="{FF2B5EF4-FFF2-40B4-BE49-F238E27FC236}">
                <a16:creationId xmlns:a16="http://schemas.microsoft.com/office/drawing/2014/main" id="{00000000-0008-0000-0000-000030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그림 48">
            <a:extLst>
              <a:ext uri="{FF2B5EF4-FFF2-40B4-BE49-F238E27FC236}">
                <a16:creationId xmlns:a16="http://schemas.microsoft.com/office/drawing/2014/main" id="{00000000-0008-0000-0000-000031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그림 50">
            <a:extLst>
              <a:ext uri="{FF2B5EF4-FFF2-40B4-BE49-F238E27FC236}">
                <a16:creationId xmlns:a16="http://schemas.microsoft.com/office/drawing/2014/main" id="{00000000-0008-0000-0000-000033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그림 51">
            <a:extLst>
              <a:ext uri="{FF2B5EF4-FFF2-40B4-BE49-F238E27FC236}">
                <a16:creationId xmlns:a16="http://schemas.microsoft.com/office/drawing/2014/main" id="{00000000-0008-0000-0000-000034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그림 52">
            <a:extLst>
              <a:ext uri="{FF2B5EF4-FFF2-40B4-BE49-F238E27FC236}">
                <a16:creationId xmlns:a16="http://schemas.microsoft.com/office/drawing/2014/main" id="{00000000-0008-0000-0000-000035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그림 53">
            <a:extLst>
              <a:ext uri="{FF2B5EF4-FFF2-40B4-BE49-F238E27FC236}">
                <a16:creationId xmlns:a16="http://schemas.microsoft.com/office/drawing/2014/main" id="{00000000-0008-0000-0000-000036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그림 56">
            <a:extLst>
              <a:ext uri="{FF2B5EF4-FFF2-40B4-BE49-F238E27FC236}">
                <a16:creationId xmlns:a16="http://schemas.microsoft.com/office/drawing/2014/main" id="{00000000-0008-0000-0000-000039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그림 57">
            <a:extLst>
              <a:ext uri="{FF2B5EF4-FFF2-40B4-BE49-F238E27FC236}">
                <a16:creationId xmlns:a16="http://schemas.microsoft.com/office/drawing/2014/main" id="{00000000-0008-0000-0000-00003A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그림 58">
            <a:extLst>
              <a:ext uri="{FF2B5EF4-FFF2-40B4-BE49-F238E27FC236}">
                <a16:creationId xmlns:a16="http://schemas.microsoft.com/office/drawing/2014/main" id="{00000000-0008-0000-0000-00003B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그림 59">
            <a:extLst>
              <a:ext uri="{FF2B5EF4-FFF2-40B4-BE49-F238E27FC236}">
                <a16:creationId xmlns:a16="http://schemas.microsoft.com/office/drawing/2014/main" id="{00000000-0008-0000-0000-00003C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90" y="1676052"/>
            <a:ext cx="7938" cy="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61CBF0E1-A3DF-1731-E183-80B3B555B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393" y="1312377"/>
            <a:ext cx="7772400" cy="442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D6708C93-3D80-BBB7-C609-C5AD403D5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383" y="-17150"/>
            <a:ext cx="9833548" cy="1066802"/>
          </a:xfrm>
        </p:spPr>
        <p:txBody>
          <a:bodyPr anchor="b">
            <a:normAutofit/>
          </a:bodyPr>
          <a:lstStyle/>
          <a:p>
            <a:r>
              <a:rPr lang="ko-KR" altLang="en-US" sz="3600" b="1" dirty="0">
                <a:solidFill>
                  <a:schemeClr val="tx2"/>
                </a:solidFill>
                <a:latin typeface="+mn-lt"/>
              </a:rPr>
              <a:t>보완 및 한계점</a:t>
            </a:r>
            <a:endParaRPr lang="en-US" altLang="ko-KR" sz="36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012F51-7CDE-716D-802E-2252BAACE102}"/>
              </a:ext>
            </a:extLst>
          </p:cNvPr>
          <p:cNvSpPr txBox="1"/>
          <p:nvPr/>
        </p:nvSpPr>
        <p:spPr>
          <a:xfrm>
            <a:off x="4163436" y="3244334"/>
            <a:ext cx="3437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프로젝트 완료 후 작성 예정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375674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4304AD9B-00AD-BC75-E6CB-2D6221B2310F}"/>
              </a:ext>
            </a:extLst>
          </p:cNvPr>
          <p:cNvSpPr txBox="1">
            <a:spLocks/>
          </p:cNvSpPr>
          <p:nvPr/>
        </p:nvSpPr>
        <p:spPr>
          <a:xfrm>
            <a:off x="658434" y="256558"/>
            <a:ext cx="9833548" cy="10668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solidFill>
                  <a:schemeClr val="tx2"/>
                </a:solidFill>
              </a:rPr>
              <a:t>개발 요소</a:t>
            </a:r>
            <a:endParaRPr lang="en-KR" sz="3600" b="1" dirty="0">
              <a:solidFill>
                <a:schemeClr val="tx2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6B2B56C-226E-DC48-D7DD-9D03AE8E0FF4}"/>
              </a:ext>
            </a:extLst>
          </p:cNvPr>
          <p:cNvSpPr txBox="1">
            <a:spLocks/>
          </p:cNvSpPr>
          <p:nvPr/>
        </p:nvSpPr>
        <p:spPr>
          <a:xfrm>
            <a:off x="1270264" y="1454220"/>
            <a:ext cx="9833548" cy="2945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en-US" altLang="ko-KR" sz="2400" dirty="0">
                <a:solidFill>
                  <a:schemeClr val="tx2"/>
                </a:solidFill>
              </a:rPr>
              <a:t>CSV</a:t>
            </a:r>
            <a:r>
              <a:rPr lang="ko-KR" altLang="en-US" sz="2400" dirty="0">
                <a:solidFill>
                  <a:schemeClr val="tx2"/>
                </a:solidFill>
              </a:rPr>
              <a:t>로 </a:t>
            </a:r>
            <a:r>
              <a:rPr lang="en-US" altLang="ko-KR" sz="2400" dirty="0">
                <a:solidFill>
                  <a:schemeClr val="tx2"/>
                </a:solidFill>
              </a:rPr>
              <a:t>dataset </a:t>
            </a:r>
            <a:r>
              <a:rPr lang="ko-KR" altLang="en-US" sz="2400" dirty="0">
                <a:solidFill>
                  <a:schemeClr val="tx2"/>
                </a:solidFill>
              </a:rPr>
              <a:t>생성</a:t>
            </a:r>
            <a:endParaRPr lang="en-US" altLang="ko-KR" sz="2400" dirty="0">
              <a:solidFill>
                <a:schemeClr val="tx2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2400" dirty="0">
                <a:solidFill>
                  <a:schemeClr val="tx2"/>
                </a:solidFill>
              </a:rPr>
              <a:t>HTML, CSS, JS</a:t>
            </a:r>
            <a:r>
              <a:rPr lang="ko-KR" altLang="en-US" sz="2400" dirty="0" err="1">
                <a:solidFill>
                  <a:schemeClr val="tx2"/>
                </a:solidFill>
              </a:rPr>
              <a:t>를</a:t>
            </a:r>
            <a:r>
              <a:rPr lang="ko-KR" altLang="en-US" sz="2400" dirty="0">
                <a:solidFill>
                  <a:schemeClr val="tx2"/>
                </a:solidFill>
              </a:rPr>
              <a:t> 사용 </a:t>
            </a:r>
            <a:r>
              <a:rPr lang="en-US" altLang="ko-KR" sz="2400" dirty="0">
                <a:solidFill>
                  <a:schemeClr val="tx2"/>
                </a:solidFill>
              </a:rPr>
              <a:t>UI </a:t>
            </a:r>
            <a:r>
              <a:rPr lang="ko-KR" altLang="en-US" sz="2400" dirty="0">
                <a:solidFill>
                  <a:schemeClr val="tx2"/>
                </a:solidFill>
              </a:rPr>
              <a:t>생성</a:t>
            </a:r>
            <a:endParaRPr lang="en-US" altLang="ko-KR" sz="2400" dirty="0">
              <a:solidFill>
                <a:schemeClr val="tx2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2400" dirty="0">
                <a:solidFill>
                  <a:schemeClr val="tx2"/>
                </a:solidFill>
              </a:rPr>
              <a:t>Python flask</a:t>
            </a:r>
            <a:r>
              <a:rPr lang="ko-KR" altLang="en-US" sz="2400" dirty="0" err="1">
                <a:solidFill>
                  <a:schemeClr val="tx2"/>
                </a:solidFill>
              </a:rPr>
              <a:t>를</a:t>
            </a:r>
            <a:r>
              <a:rPr lang="ko-KR" altLang="en-US" sz="2400" dirty="0">
                <a:solidFill>
                  <a:schemeClr val="tx2"/>
                </a:solidFill>
              </a:rPr>
              <a:t> 이용해 웹서버 생성</a:t>
            </a:r>
            <a:endParaRPr lang="en-US" altLang="ko-KR" sz="2400" dirty="0">
              <a:solidFill>
                <a:schemeClr val="tx2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tx2"/>
              </a:solidFill>
            </a:endParaRP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68F15D-2EC3-2E0C-9F08-4B3289639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208" y="4035899"/>
            <a:ext cx="1667147" cy="16671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E724BF-DC58-ECB4-12E9-DAD31FA18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951" y="3327656"/>
            <a:ext cx="3396218" cy="1883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7E990A-2A5C-7B29-2856-49A152FD0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355" y="1541421"/>
            <a:ext cx="3957784" cy="155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64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02B30E4-974B-9DA0-3CE5-A25EE2E85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6835" y="1043317"/>
            <a:ext cx="3855720" cy="4371974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tx2"/>
                </a:solidFill>
              </a:rPr>
              <a:t>INDEX</a:t>
            </a:r>
            <a:endParaRPr lang="en-KR" sz="5400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2BFC2-252F-D03F-25CA-B58A771B9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1067562"/>
            <a:ext cx="5221224" cy="5230368"/>
          </a:xfrm>
        </p:spPr>
        <p:txBody>
          <a:bodyPr anchor="ctr">
            <a:normAutofit/>
          </a:bodyPr>
          <a:lstStyle/>
          <a:p>
            <a:r>
              <a:rPr lang="ko-KR" altLang="en-US" sz="1800" dirty="0">
                <a:solidFill>
                  <a:schemeClr val="tx2"/>
                </a:solidFill>
              </a:rPr>
              <a:t>주제</a:t>
            </a:r>
            <a:r>
              <a:rPr lang="en-US" altLang="ko-KR" sz="1800" dirty="0">
                <a:solidFill>
                  <a:schemeClr val="tx2"/>
                </a:solidFill>
              </a:rPr>
              <a:t>,</a:t>
            </a:r>
            <a:r>
              <a:rPr lang="ko-KR" altLang="en-US" sz="1800" dirty="0">
                <a:solidFill>
                  <a:schemeClr val="tx2"/>
                </a:solidFill>
              </a:rPr>
              <a:t> 기대효과</a:t>
            </a:r>
            <a:endParaRPr lang="en-US" altLang="ko-KR" sz="1800" dirty="0">
              <a:solidFill>
                <a:schemeClr val="tx2"/>
              </a:solidFill>
            </a:endParaRPr>
          </a:p>
          <a:p>
            <a:r>
              <a:rPr lang="ko-KR" altLang="en-US" sz="1800" dirty="0">
                <a:solidFill>
                  <a:schemeClr val="tx2"/>
                </a:solidFill>
              </a:rPr>
              <a:t>목표</a:t>
            </a:r>
            <a:endParaRPr lang="en-US" altLang="ko-KR" sz="1800" dirty="0">
              <a:solidFill>
                <a:schemeClr val="tx2"/>
              </a:solidFill>
            </a:endParaRPr>
          </a:p>
          <a:p>
            <a:r>
              <a:rPr lang="ko-KR" altLang="en-US" sz="1800" dirty="0">
                <a:solidFill>
                  <a:schemeClr val="tx2"/>
                </a:solidFill>
              </a:rPr>
              <a:t>소개</a:t>
            </a:r>
            <a:endParaRPr lang="en-US" altLang="ko-KR" sz="1800" dirty="0">
              <a:solidFill>
                <a:schemeClr val="tx2"/>
              </a:solidFill>
            </a:endParaRPr>
          </a:p>
          <a:p>
            <a:r>
              <a:rPr lang="ko-KR" altLang="en-US" sz="1800" dirty="0">
                <a:solidFill>
                  <a:schemeClr val="tx2"/>
                </a:solidFill>
              </a:rPr>
              <a:t>수행 절차</a:t>
            </a:r>
            <a:endParaRPr lang="en-US" altLang="ko-KR" sz="1800" dirty="0">
              <a:solidFill>
                <a:schemeClr val="tx2"/>
              </a:solidFill>
            </a:endParaRPr>
          </a:p>
          <a:p>
            <a:r>
              <a:rPr lang="ko-KR" altLang="en-US" sz="1800" dirty="0">
                <a:solidFill>
                  <a:schemeClr val="tx2"/>
                </a:solidFill>
              </a:rPr>
              <a:t>정보 흐름 설계</a:t>
            </a:r>
            <a:endParaRPr lang="en-US" altLang="ko-KR" sz="1800" dirty="0">
              <a:solidFill>
                <a:schemeClr val="tx2"/>
              </a:solidFill>
            </a:endParaRPr>
          </a:p>
          <a:p>
            <a:r>
              <a:rPr lang="ko-KR" altLang="en-US" sz="1800" dirty="0">
                <a:solidFill>
                  <a:schemeClr val="tx2"/>
                </a:solidFill>
              </a:rPr>
              <a:t>서비스 화면</a:t>
            </a:r>
            <a:endParaRPr lang="en-US" altLang="ko-KR" sz="1800" dirty="0">
              <a:solidFill>
                <a:schemeClr val="tx2"/>
              </a:solidFill>
            </a:endParaRPr>
          </a:p>
          <a:p>
            <a:r>
              <a:rPr lang="ko-KR" altLang="en-US" sz="1800" dirty="0">
                <a:solidFill>
                  <a:schemeClr val="tx2"/>
                </a:solidFill>
              </a:rPr>
              <a:t>보완 및 한계</a:t>
            </a:r>
            <a:endParaRPr lang="en-US" altLang="ko-KR" sz="1800" dirty="0">
              <a:solidFill>
                <a:schemeClr val="tx2"/>
              </a:solidFill>
            </a:endParaRPr>
          </a:p>
          <a:p>
            <a:r>
              <a:rPr lang="ko-KR" altLang="en-US" sz="1800" dirty="0">
                <a:solidFill>
                  <a:schemeClr val="tx2"/>
                </a:solidFill>
              </a:rPr>
              <a:t>기술 스택</a:t>
            </a:r>
            <a:endParaRPr lang="en-KR" altLang="ko-KR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230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23D1D-E1C0-BB39-94B8-D85D696F8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434" y="256558"/>
            <a:ext cx="9833548" cy="1066802"/>
          </a:xfrm>
        </p:spPr>
        <p:txBody>
          <a:bodyPr anchor="b">
            <a:normAutofit/>
          </a:bodyPr>
          <a:lstStyle/>
          <a:p>
            <a:r>
              <a:rPr lang="ko-KR" altLang="en-US" sz="3600" b="1" dirty="0">
                <a:solidFill>
                  <a:schemeClr val="tx2"/>
                </a:solidFill>
              </a:rPr>
              <a:t>주제 선정 이유</a:t>
            </a:r>
            <a:endParaRPr lang="en-KR" sz="3600" b="1" dirty="0">
              <a:solidFill>
                <a:schemeClr val="tx2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606A803-BA30-7778-E092-B21AE15A8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662" y="1393374"/>
            <a:ext cx="2518604" cy="3550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C3F3B2-6AD6-2EBA-D7E6-3367044C6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712" y="3807849"/>
            <a:ext cx="1836554" cy="25890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590AF6-E470-0E46-FDBC-C491046C7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0755" y="3068702"/>
            <a:ext cx="2517787" cy="355008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F6798D-B4B7-CF12-025D-D9F6D060E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5010" y="2025391"/>
            <a:ext cx="8036570" cy="1399740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ko-KR" altLang="en-US" sz="1800" dirty="0">
                <a:solidFill>
                  <a:schemeClr val="tx2"/>
                </a:solidFill>
              </a:rPr>
              <a:t>녹색금융상품을 통하여 </a:t>
            </a:r>
            <a:r>
              <a:rPr lang="ko-KR" altLang="en-US" sz="1800" dirty="0" smtClean="0">
                <a:solidFill>
                  <a:schemeClr val="tx2"/>
                </a:solidFill>
              </a:rPr>
              <a:t>고객</a:t>
            </a:r>
            <a:r>
              <a:rPr lang="ko-KR" altLang="en-US" sz="1800" dirty="0" smtClean="0">
                <a:solidFill>
                  <a:schemeClr val="tx2"/>
                </a:solidFill>
              </a:rPr>
              <a:t>에게 </a:t>
            </a:r>
            <a:r>
              <a:rPr lang="ko-KR" altLang="en-US" sz="1800" dirty="0">
                <a:solidFill>
                  <a:schemeClr val="tx2"/>
                </a:solidFill>
              </a:rPr>
              <a:t>친환경 활동의 </a:t>
            </a:r>
            <a:r>
              <a:rPr lang="ko-KR" altLang="en-US" sz="1800" dirty="0" smtClean="0">
                <a:solidFill>
                  <a:schemeClr val="tx2"/>
                </a:solidFill>
              </a:rPr>
              <a:t>유도하고자 </a:t>
            </a:r>
            <a:r>
              <a:rPr lang="ko-KR" altLang="en-US" sz="1800" dirty="0">
                <a:solidFill>
                  <a:schemeClr val="tx2"/>
                </a:solidFill>
              </a:rPr>
              <a:t>주제를 선정</a:t>
            </a:r>
            <a:endParaRPr lang="en-US" altLang="ko-KR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schemeClr val="tx2"/>
                </a:solidFill>
              </a:rPr>
              <a:t>소비자들은 환경</a:t>
            </a:r>
            <a:r>
              <a:rPr lang="en-US" altLang="ko-KR" sz="1800" dirty="0">
                <a:solidFill>
                  <a:schemeClr val="tx2"/>
                </a:solidFill>
              </a:rPr>
              <a:t> </a:t>
            </a:r>
            <a:r>
              <a:rPr lang="ko-KR" altLang="en-US" sz="1800" dirty="0">
                <a:solidFill>
                  <a:schemeClr val="tx2"/>
                </a:solidFill>
              </a:rPr>
              <a:t>친화적인 행동과 태도에 관심을 보이기 시작했으며</a:t>
            </a:r>
            <a:r>
              <a:rPr lang="en-US" altLang="ko-KR" sz="1800" dirty="0">
                <a:solidFill>
                  <a:schemeClr val="tx2"/>
                </a:solidFill>
              </a:rPr>
              <a:t>, </a:t>
            </a:r>
          </a:p>
          <a:p>
            <a:pPr marL="0" indent="0">
              <a:buNone/>
            </a:pPr>
            <a:endParaRPr lang="en-US" altLang="ko-KR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schemeClr val="tx2"/>
                </a:solidFill>
              </a:rPr>
              <a:t>환경을 고려한 대출 및 금융 거래의 옵션이 다양해지는 상황에서</a:t>
            </a:r>
            <a:r>
              <a:rPr lang="en-US" altLang="ko-KR" sz="1800" dirty="0">
                <a:solidFill>
                  <a:schemeClr val="tx2"/>
                </a:solidFill>
              </a:rPr>
              <a:t>,</a:t>
            </a:r>
          </a:p>
          <a:p>
            <a:pPr marL="0" indent="0">
              <a:buNone/>
            </a:pPr>
            <a:r>
              <a:rPr lang="ko-KR" altLang="en-US" sz="1800" dirty="0">
                <a:solidFill>
                  <a:schemeClr val="tx2"/>
                </a:solidFill>
              </a:rPr>
              <a:t>소비자의 선택의 도움이 되고자 </a:t>
            </a:r>
            <a:r>
              <a:rPr lang="ko-KR" altLang="en-US" sz="1800" dirty="0" err="1">
                <a:solidFill>
                  <a:schemeClr val="tx2"/>
                </a:solidFill>
              </a:rPr>
              <a:t>챗봇을</a:t>
            </a:r>
            <a:r>
              <a:rPr lang="ko-KR" altLang="en-US" sz="1800" dirty="0">
                <a:solidFill>
                  <a:schemeClr val="tx2"/>
                </a:solidFill>
              </a:rPr>
              <a:t> </a:t>
            </a:r>
            <a:r>
              <a:rPr lang="ko-KR" altLang="en-US" sz="1800" dirty="0" smtClean="0">
                <a:solidFill>
                  <a:schemeClr val="tx2"/>
                </a:solidFill>
              </a:rPr>
              <a:t>제작</a:t>
            </a:r>
            <a:endParaRPr lang="en-US" altLang="ko-KR" sz="1800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E85C53-BC82-7A7F-5DC0-008BCCDA92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4314" y="4728482"/>
            <a:ext cx="1522616" cy="166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52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606A803-BA30-7778-E092-B21AE15A8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385" y="398453"/>
            <a:ext cx="4416886" cy="62040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C3F3B2-6AD6-2EBA-D7E6-3367044C6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147" y="398453"/>
            <a:ext cx="4400928" cy="62040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590AF6-E470-0E46-FDBC-C491046C7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50" y="3052459"/>
            <a:ext cx="2517787" cy="355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E85C53-BC82-7A7F-5DC0-008BCCDA92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635" y="843609"/>
            <a:ext cx="1522616" cy="166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277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23D1D-E1C0-BB39-94B8-D85D696F8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434" y="256558"/>
            <a:ext cx="9833548" cy="1066802"/>
          </a:xfrm>
        </p:spPr>
        <p:txBody>
          <a:bodyPr anchor="b">
            <a:normAutofit/>
          </a:bodyPr>
          <a:lstStyle/>
          <a:p>
            <a:r>
              <a:rPr lang="ko-KR" altLang="en-US" sz="3600" b="1" dirty="0">
                <a:solidFill>
                  <a:schemeClr val="tx2"/>
                </a:solidFill>
              </a:rPr>
              <a:t>기대효과</a:t>
            </a:r>
            <a:endParaRPr lang="en-KR" sz="3600" b="1" dirty="0">
              <a:solidFill>
                <a:schemeClr val="tx2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A39C0CD-86AD-D22F-01A3-21AB32708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2526" y="1831165"/>
            <a:ext cx="8147123" cy="1399740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ko-KR" altLang="en-US" sz="1800" dirty="0">
                <a:solidFill>
                  <a:schemeClr val="tx2"/>
                </a:solidFill>
              </a:rPr>
              <a:t>녹색금융 관련 </a:t>
            </a:r>
            <a:r>
              <a:rPr lang="ko-KR" altLang="en-US" sz="1800" dirty="0" err="1">
                <a:solidFill>
                  <a:schemeClr val="tx2"/>
                </a:solidFill>
              </a:rPr>
              <a:t>챗봇</a:t>
            </a:r>
            <a:r>
              <a:rPr lang="ko-KR" altLang="en-US" sz="1800" dirty="0">
                <a:solidFill>
                  <a:schemeClr val="tx2"/>
                </a:solidFill>
              </a:rPr>
              <a:t> 서비스를 통해 녹색금융의 사회적 인식을 제고하고</a:t>
            </a:r>
            <a:r>
              <a:rPr lang="en-US" altLang="ko-KR" sz="1800" dirty="0">
                <a:solidFill>
                  <a:schemeClr val="tx2"/>
                </a:solidFill>
              </a:rPr>
              <a:t>,</a:t>
            </a:r>
          </a:p>
          <a:p>
            <a:pPr marL="0" indent="0">
              <a:buNone/>
            </a:pPr>
            <a:endParaRPr lang="en-US" altLang="ko-KR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schemeClr val="tx2"/>
                </a:solidFill>
              </a:rPr>
              <a:t>더 많은 사람들이 환경 친화적인 투자 및 금융 결정을 내릴 수 있도록 도와줄 수 있습니다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3B6400-DF4D-9BA5-0A40-F65AEE063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470" y="3363358"/>
            <a:ext cx="6208754" cy="349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60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23D1D-E1C0-BB39-94B8-D85D696F8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434" y="256558"/>
            <a:ext cx="9833548" cy="1066802"/>
          </a:xfrm>
        </p:spPr>
        <p:txBody>
          <a:bodyPr anchor="b">
            <a:normAutofit/>
          </a:bodyPr>
          <a:lstStyle/>
          <a:p>
            <a:r>
              <a:rPr lang="ko-KR" altLang="en-US" sz="3600" b="1" dirty="0">
                <a:solidFill>
                  <a:schemeClr val="tx2"/>
                </a:solidFill>
              </a:rPr>
              <a:t>타 서비스와의 차별성</a:t>
            </a:r>
            <a:endParaRPr lang="en-KR" sz="3600" b="1" dirty="0">
              <a:solidFill>
                <a:schemeClr val="tx2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A39C0CD-86AD-D22F-01A3-21AB32708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960" y="5014264"/>
            <a:ext cx="5663829" cy="1399740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ko-KR" altLang="en-US" sz="1800" dirty="0"/>
              <a:t>그린카드 홈페이지 </a:t>
            </a:r>
            <a:r>
              <a:rPr lang="ko-KR" altLang="en-US" sz="1800" dirty="0" err="1"/>
              <a:t>챗봇과</a:t>
            </a:r>
            <a:r>
              <a:rPr lang="ko-KR" altLang="en-US" sz="1800" dirty="0"/>
              <a:t> 녹색금융 관련 </a:t>
            </a:r>
            <a:r>
              <a:rPr lang="ko-KR" altLang="en-US" sz="1800" dirty="0" err="1"/>
              <a:t>챗봇이</a:t>
            </a:r>
            <a:r>
              <a:rPr lang="ko-KR" altLang="en-US" sz="1800" dirty="0"/>
              <a:t> 없다</a:t>
            </a:r>
            <a:r>
              <a:rPr lang="en-US" altLang="ko-KR" sz="18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2A85B8-E807-0E28-F41E-0AB1ABF3C530}"/>
              </a:ext>
            </a:extLst>
          </p:cNvPr>
          <p:cNvSpPr txBox="1"/>
          <p:nvPr/>
        </p:nvSpPr>
        <p:spPr>
          <a:xfrm>
            <a:off x="6447992" y="5505891"/>
            <a:ext cx="5234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/>
              <a:t>녹색금융</a:t>
            </a:r>
            <a:r>
              <a:rPr lang="en-US" altLang="ko-KR" sz="1800" dirty="0"/>
              <a:t>,</a:t>
            </a:r>
            <a:r>
              <a:rPr lang="ko-KR" altLang="en-US" sz="1800" dirty="0"/>
              <a:t> 그린카드 관련 정보 종합 사이트가 없다</a:t>
            </a:r>
            <a:r>
              <a:rPr lang="en-US" altLang="ko-KR" sz="1800" dirty="0"/>
              <a:t>.</a:t>
            </a:r>
          </a:p>
        </p:txBody>
      </p:sp>
      <p:pic>
        <p:nvPicPr>
          <p:cNvPr id="7" name="Picture 6" descr="A green screen with a white car and a white car&#10;&#10;Description automatically generated">
            <a:extLst>
              <a:ext uri="{FF2B5EF4-FFF2-40B4-BE49-F238E27FC236}">
                <a16:creationId xmlns:a16="http://schemas.microsoft.com/office/drawing/2014/main" id="{2D8040D4-BDD9-91F5-7CFF-AD9F3CFC4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077" y="1897992"/>
            <a:ext cx="5090923" cy="2665947"/>
          </a:xfrm>
          <a:prstGeom prst="rect">
            <a:avLst/>
          </a:prstGeom>
        </p:spPr>
      </p:pic>
      <p:pic>
        <p:nvPicPr>
          <p:cNvPr id="11" name="Picture 10" descr="A screenshot of a web page&#10;&#10;Description automatically generated">
            <a:extLst>
              <a:ext uri="{FF2B5EF4-FFF2-40B4-BE49-F238E27FC236}">
                <a16:creationId xmlns:a16="http://schemas.microsoft.com/office/drawing/2014/main" id="{EDBCF380-AC04-A2FD-DF5D-DC366BB6C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0772" y="568302"/>
            <a:ext cx="3707055" cy="457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58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23D1D-E1C0-BB39-94B8-D85D696F8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434" y="256558"/>
            <a:ext cx="9833548" cy="1066802"/>
          </a:xfrm>
        </p:spPr>
        <p:txBody>
          <a:bodyPr anchor="b">
            <a:normAutofit/>
          </a:bodyPr>
          <a:lstStyle/>
          <a:p>
            <a:r>
              <a:rPr lang="ko-KR" altLang="en-US" sz="3600" b="1" dirty="0">
                <a:solidFill>
                  <a:schemeClr val="tx2"/>
                </a:solidFill>
              </a:rPr>
              <a:t>목표</a:t>
            </a:r>
            <a:endParaRPr lang="en-KR" sz="3600" b="1" dirty="0">
              <a:solidFill>
                <a:schemeClr val="tx2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EFBAF-83E1-5C6D-4275-7A0F5E217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1714" y="2524322"/>
            <a:ext cx="7106756" cy="1399740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ko-KR" altLang="en-US" sz="2000" b="1" dirty="0">
                <a:solidFill>
                  <a:schemeClr val="tx2"/>
                </a:solidFill>
              </a:rPr>
              <a:t>서비스 대상</a:t>
            </a:r>
            <a:endParaRPr lang="en-US" altLang="ko-KR" sz="2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schemeClr val="tx2"/>
                </a:solidFill>
              </a:rPr>
              <a:t>환경</a:t>
            </a:r>
            <a:r>
              <a:rPr lang="en-US" altLang="ko-KR" sz="1800" dirty="0">
                <a:solidFill>
                  <a:schemeClr val="tx2"/>
                </a:solidFill>
              </a:rPr>
              <a:t> </a:t>
            </a:r>
            <a:r>
              <a:rPr lang="ko-KR" altLang="en-US" sz="1800" dirty="0">
                <a:solidFill>
                  <a:schemeClr val="tx2"/>
                </a:solidFill>
              </a:rPr>
              <a:t>친화적인 행동에 관심이 있는 소비자</a:t>
            </a:r>
            <a:endParaRPr lang="en-US" altLang="ko-KR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2000" b="1" dirty="0">
                <a:solidFill>
                  <a:schemeClr val="tx2"/>
                </a:solidFill>
              </a:rPr>
              <a:t>서비스 범위</a:t>
            </a:r>
            <a:endParaRPr lang="en-US" altLang="ko-KR" sz="2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schemeClr val="tx2"/>
                </a:solidFill>
              </a:rPr>
              <a:t>녹색 금융 </a:t>
            </a:r>
            <a:r>
              <a:rPr lang="en-US" altLang="ko-KR" sz="1800" dirty="0">
                <a:solidFill>
                  <a:schemeClr val="tx2"/>
                </a:solidFill>
              </a:rPr>
              <a:t>(</a:t>
            </a:r>
            <a:r>
              <a:rPr lang="ko-KR" altLang="en-US" sz="1800" dirty="0">
                <a:solidFill>
                  <a:schemeClr val="tx2"/>
                </a:solidFill>
              </a:rPr>
              <a:t>은행</a:t>
            </a:r>
            <a:r>
              <a:rPr lang="en-US" altLang="ko-KR" sz="1800" dirty="0">
                <a:solidFill>
                  <a:schemeClr val="tx2"/>
                </a:solidFill>
              </a:rPr>
              <a:t>,</a:t>
            </a:r>
            <a:r>
              <a:rPr lang="ko-KR" altLang="en-US" sz="1800" dirty="0">
                <a:solidFill>
                  <a:schemeClr val="tx2"/>
                </a:solidFill>
              </a:rPr>
              <a:t> 증권</a:t>
            </a:r>
            <a:r>
              <a:rPr lang="en-US" altLang="ko-KR" sz="1800" dirty="0">
                <a:solidFill>
                  <a:schemeClr val="tx2"/>
                </a:solidFill>
              </a:rPr>
              <a:t>),</a:t>
            </a:r>
            <a:r>
              <a:rPr lang="ko-KR" altLang="en-US" sz="1800" dirty="0">
                <a:solidFill>
                  <a:schemeClr val="tx2"/>
                </a:solidFill>
              </a:rPr>
              <a:t> 그린카드 </a:t>
            </a:r>
            <a:r>
              <a:rPr lang="en-US" altLang="ko-KR" sz="1800" dirty="0">
                <a:solidFill>
                  <a:schemeClr val="tx2"/>
                </a:solidFill>
              </a:rPr>
              <a:t>(</a:t>
            </a:r>
            <a:r>
              <a:rPr lang="ko-KR" altLang="en-US" sz="1800" dirty="0">
                <a:solidFill>
                  <a:schemeClr val="tx2"/>
                </a:solidFill>
              </a:rPr>
              <a:t>녹색상품</a:t>
            </a:r>
            <a:r>
              <a:rPr lang="en-US" altLang="ko-KR" sz="1800" dirty="0">
                <a:solidFill>
                  <a:schemeClr val="tx2"/>
                </a:solidFill>
              </a:rPr>
              <a:t>,</a:t>
            </a:r>
            <a:r>
              <a:rPr lang="ko-KR" altLang="en-US" sz="1800" dirty="0">
                <a:solidFill>
                  <a:schemeClr val="tx2"/>
                </a:solidFill>
              </a:rPr>
              <a:t> 대중교통</a:t>
            </a:r>
            <a:r>
              <a:rPr lang="en-US" altLang="ko-KR" sz="1800" dirty="0">
                <a:solidFill>
                  <a:schemeClr val="tx2"/>
                </a:solidFill>
              </a:rPr>
              <a:t>)</a:t>
            </a:r>
            <a:r>
              <a:rPr lang="ko-KR" altLang="en-US" sz="1800" dirty="0">
                <a:solidFill>
                  <a:schemeClr val="tx2"/>
                </a:solidFill>
              </a:rPr>
              <a:t> </a:t>
            </a:r>
            <a:endParaRPr lang="en-US" altLang="ko-KR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1800" b="1" dirty="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9BA262-21FB-AB81-6AB6-E894A0285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167" y="872538"/>
            <a:ext cx="3341203" cy="33412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368259-D86F-D5E8-CB0A-5867C20D1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5475" y="3419440"/>
            <a:ext cx="3213100" cy="2019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84FA3C-3BA2-4F68-2864-C6AA0E693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723" y="4448206"/>
            <a:ext cx="2666249" cy="198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80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23D1D-E1C0-BB39-94B8-D85D696F8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434" y="256558"/>
            <a:ext cx="9833548" cy="1066802"/>
          </a:xfrm>
        </p:spPr>
        <p:txBody>
          <a:bodyPr anchor="b">
            <a:normAutofit/>
          </a:bodyPr>
          <a:lstStyle/>
          <a:p>
            <a:r>
              <a:rPr lang="ko-KR" altLang="en-US" sz="3600" b="1" dirty="0" err="1">
                <a:solidFill>
                  <a:schemeClr val="tx2"/>
                </a:solidFill>
              </a:rPr>
              <a:t>챗봇</a:t>
            </a:r>
            <a:r>
              <a:rPr lang="ko-KR" altLang="en-US" sz="3600" b="1" dirty="0">
                <a:solidFill>
                  <a:schemeClr val="tx2"/>
                </a:solidFill>
              </a:rPr>
              <a:t> 소개</a:t>
            </a:r>
            <a:endParaRPr lang="en-KR" sz="3600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EFBAF-83E1-5C6D-4275-7A0F5E217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434" y="1774457"/>
            <a:ext cx="7106756" cy="1399740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ko-KR" altLang="en-US" sz="2000" b="1" dirty="0">
                <a:solidFill>
                  <a:schemeClr val="tx2"/>
                </a:solidFill>
              </a:rPr>
              <a:t>시나리오 </a:t>
            </a:r>
            <a:r>
              <a:rPr lang="en-US" altLang="ko-KR" sz="2000" b="1" dirty="0">
                <a:solidFill>
                  <a:schemeClr val="tx2"/>
                </a:solidFill>
              </a:rPr>
              <a:t>1</a:t>
            </a:r>
          </a:p>
          <a:p>
            <a:pPr marL="0" indent="0">
              <a:buNone/>
            </a:pPr>
            <a:r>
              <a:rPr lang="ko-KR" altLang="en-US" sz="1800" dirty="0">
                <a:solidFill>
                  <a:schemeClr val="tx2"/>
                </a:solidFill>
              </a:rPr>
              <a:t>간단한 질문으로 녹색금융 추천 서비스</a:t>
            </a:r>
            <a:endParaRPr lang="en-US" altLang="ko-KR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	</a:t>
            </a:r>
            <a:r>
              <a:rPr lang="en-US" altLang="ko-KR" sz="1800" dirty="0">
                <a:solidFill>
                  <a:schemeClr val="tx2"/>
                </a:solidFill>
              </a:rPr>
              <a:t>-</a:t>
            </a:r>
            <a:r>
              <a:rPr lang="ko-KR" altLang="en-US" sz="1800" dirty="0">
                <a:solidFill>
                  <a:schemeClr val="tx2"/>
                </a:solidFill>
              </a:rPr>
              <a:t> 그린카드</a:t>
            </a:r>
            <a:endParaRPr lang="en-US" altLang="ko-KR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	</a:t>
            </a:r>
            <a:r>
              <a:rPr lang="en-US" altLang="ko-KR" sz="1800" dirty="0">
                <a:solidFill>
                  <a:schemeClr val="tx2"/>
                </a:solidFill>
              </a:rPr>
              <a:t>-</a:t>
            </a:r>
            <a:r>
              <a:rPr lang="ko-KR" altLang="en-US" sz="1800" dirty="0">
                <a:solidFill>
                  <a:schemeClr val="tx2"/>
                </a:solidFill>
              </a:rPr>
              <a:t> 친환경금융상품 </a:t>
            </a:r>
            <a:endParaRPr lang="en-US" altLang="ko-KR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	</a:t>
            </a:r>
            <a:r>
              <a:rPr lang="en-US" altLang="ko-KR" sz="1800" dirty="0">
                <a:solidFill>
                  <a:schemeClr val="tx2"/>
                </a:solidFill>
              </a:rPr>
              <a:t>-</a:t>
            </a:r>
            <a:r>
              <a:rPr lang="ko-KR" altLang="en-US" sz="1800" dirty="0">
                <a:solidFill>
                  <a:schemeClr val="tx2"/>
                </a:solidFill>
              </a:rPr>
              <a:t> 은행 별 금융상품 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BA2A70-6BB2-B067-8AAE-1A0D3EC180BF}"/>
              </a:ext>
            </a:extLst>
          </p:cNvPr>
          <p:cNvSpPr txBox="1">
            <a:spLocks/>
          </p:cNvSpPr>
          <p:nvPr/>
        </p:nvSpPr>
        <p:spPr>
          <a:xfrm>
            <a:off x="658434" y="3625294"/>
            <a:ext cx="9833548" cy="2176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>
                <a:solidFill>
                  <a:schemeClr val="tx2"/>
                </a:solidFill>
              </a:rPr>
              <a:t>시나리오 </a:t>
            </a:r>
            <a:r>
              <a:rPr lang="en-US" altLang="ko-KR" sz="2000" b="1" dirty="0">
                <a:solidFill>
                  <a:schemeClr val="tx2"/>
                </a:solidFill>
              </a:rPr>
              <a:t>2</a:t>
            </a:r>
          </a:p>
          <a:p>
            <a:pPr marL="0" indent="0">
              <a:buNone/>
            </a:pPr>
            <a:r>
              <a:rPr lang="ko-KR" altLang="en-US" sz="1800" dirty="0">
                <a:solidFill>
                  <a:schemeClr val="tx2"/>
                </a:solidFill>
              </a:rPr>
              <a:t>친환경 제품 구입처 안내</a:t>
            </a:r>
            <a:endParaRPr lang="en-US" altLang="ko-KR" sz="1800" dirty="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6D3357-4B3A-662C-DAB8-1F05A9F50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144" y="1075994"/>
            <a:ext cx="2073573" cy="2073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123F24-2AA8-CCE1-9050-B783D9527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4352" y="796563"/>
            <a:ext cx="1663700" cy="2632437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F0F61438-182D-E4E8-29BA-4408BE041626}"/>
              </a:ext>
            </a:extLst>
          </p:cNvPr>
          <p:cNvSpPr/>
          <p:nvPr/>
        </p:nvSpPr>
        <p:spPr>
          <a:xfrm>
            <a:off x="7637421" y="1954363"/>
            <a:ext cx="800100" cy="28121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1C7C2A-C324-CDB2-18B6-2A82318BA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144" y="3826607"/>
            <a:ext cx="2073573" cy="2073573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354CCF03-C7A4-2DEA-603C-C571C8B4AAB4}"/>
              </a:ext>
            </a:extLst>
          </p:cNvPr>
          <p:cNvSpPr/>
          <p:nvPr/>
        </p:nvSpPr>
        <p:spPr>
          <a:xfrm>
            <a:off x="7573368" y="4722787"/>
            <a:ext cx="800100" cy="28121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AD9FE3-2A41-97C4-B09B-F69595A49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6552" y="3951787"/>
            <a:ext cx="2019300" cy="1003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3D68F5-6D3E-B51C-473C-38F80237F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082" y="5033930"/>
            <a:ext cx="38100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76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23D1D-E1C0-BB39-94B8-D85D696F8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434" y="256558"/>
            <a:ext cx="9833548" cy="1066802"/>
          </a:xfrm>
        </p:spPr>
        <p:txBody>
          <a:bodyPr anchor="b">
            <a:normAutofit/>
          </a:bodyPr>
          <a:lstStyle/>
          <a:p>
            <a:r>
              <a:rPr lang="ko-KR" altLang="en-US" sz="3600" b="1" dirty="0">
                <a:solidFill>
                  <a:schemeClr val="tx2"/>
                </a:solidFill>
              </a:rPr>
              <a:t>팀 구성</a:t>
            </a:r>
            <a:endParaRPr lang="en-KR" sz="3600" b="1" dirty="0">
              <a:solidFill>
                <a:schemeClr val="tx2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7E3DFA0-0F54-8E13-D6DC-94BF397FD28F}"/>
              </a:ext>
            </a:extLst>
          </p:cNvPr>
          <p:cNvSpPr txBox="1"/>
          <p:nvPr/>
        </p:nvSpPr>
        <p:spPr>
          <a:xfrm>
            <a:off x="1447561" y="1665959"/>
            <a:ext cx="1668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팀명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Hip DATA</a:t>
            </a:r>
            <a:endParaRPr lang="en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34A5E3-8D0F-3403-B736-05C827128A88}"/>
              </a:ext>
            </a:extLst>
          </p:cNvPr>
          <p:cNvSpPr txBox="1"/>
          <p:nvPr/>
        </p:nvSpPr>
        <p:spPr>
          <a:xfrm>
            <a:off x="1447561" y="2445793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팀원 소개</a:t>
            </a:r>
            <a:endParaRPr lang="en-K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8C702B-9DF5-D2DD-81EE-2229F1CD7646}"/>
              </a:ext>
            </a:extLst>
          </p:cNvPr>
          <p:cNvSpPr/>
          <p:nvPr/>
        </p:nvSpPr>
        <p:spPr>
          <a:xfrm>
            <a:off x="1581358" y="3049358"/>
            <a:ext cx="1668085" cy="1987035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FE025C0-90C3-F6C7-79D3-5E53EAA9D16A}"/>
              </a:ext>
            </a:extLst>
          </p:cNvPr>
          <p:cNvSpPr/>
          <p:nvPr/>
        </p:nvSpPr>
        <p:spPr>
          <a:xfrm>
            <a:off x="1489223" y="2941965"/>
            <a:ext cx="1668085" cy="19870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UI </a:t>
            </a:r>
            <a:r>
              <a:rPr lang="ko-KR" altLang="en-US" dirty="0">
                <a:solidFill>
                  <a:schemeClr val="tx1"/>
                </a:solidFill>
              </a:rPr>
              <a:t>설계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팀장 오경환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ED8B94-FA7B-BEF7-5E04-8C1AC190F857}"/>
              </a:ext>
            </a:extLst>
          </p:cNvPr>
          <p:cNvSpPr/>
          <p:nvPr/>
        </p:nvSpPr>
        <p:spPr>
          <a:xfrm>
            <a:off x="3463688" y="3049358"/>
            <a:ext cx="1668085" cy="1987035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307AAB9-3812-AC08-7ED3-B818C63FA0DA}"/>
              </a:ext>
            </a:extLst>
          </p:cNvPr>
          <p:cNvSpPr/>
          <p:nvPr/>
        </p:nvSpPr>
        <p:spPr>
          <a:xfrm>
            <a:off x="3371553" y="2941965"/>
            <a:ext cx="1668085" cy="19870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기능설계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발표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정종문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79DBCA1-EC16-F186-BEF2-530B4493227E}"/>
              </a:ext>
            </a:extLst>
          </p:cNvPr>
          <p:cNvSpPr/>
          <p:nvPr/>
        </p:nvSpPr>
        <p:spPr>
          <a:xfrm>
            <a:off x="5438153" y="3049358"/>
            <a:ext cx="1668085" cy="1987035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5DB8F9F-4D3A-AB0C-5030-B7B11D36060A}"/>
              </a:ext>
            </a:extLst>
          </p:cNvPr>
          <p:cNvSpPr/>
          <p:nvPr/>
        </p:nvSpPr>
        <p:spPr>
          <a:xfrm>
            <a:off x="5346018" y="2941965"/>
            <a:ext cx="1668085" cy="19870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데이터 수급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최종보고서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신영화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A01FDF5-B792-674F-5DAD-A4D885DF13AF}"/>
              </a:ext>
            </a:extLst>
          </p:cNvPr>
          <p:cNvSpPr/>
          <p:nvPr/>
        </p:nvSpPr>
        <p:spPr>
          <a:xfrm>
            <a:off x="7346861" y="3049357"/>
            <a:ext cx="1668085" cy="1987035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51055E-6DB3-0DB3-B8D6-EDCF44249399}"/>
              </a:ext>
            </a:extLst>
          </p:cNvPr>
          <p:cNvSpPr/>
          <p:nvPr/>
        </p:nvSpPr>
        <p:spPr>
          <a:xfrm>
            <a:off x="7251056" y="2952510"/>
            <a:ext cx="1668085" cy="19870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데이터 수급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최종보고서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남지영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F1DB50F-C38A-CA3B-C949-773A51FE4B43}"/>
              </a:ext>
            </a:extLst>
          </p:cNvPr>
          <p:cNvSpPr/>
          <p:nvPr/>
        </p:nvSpPr>
        <p:spPr>
          <a:xfrm>
            <a:off x="9259436" y="3097162"/>
            <a:ext cx="1668085" cy="1987035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2D3C379-D351-0039-D17C-6FFDC4D3F7B0}"/>
              </a:ext>
            </a:extLst>
          </p:cNvPr>
          <p:cNvSpPr/>
          <p:nvPr/>
        </p:nvSpPr>
        <p:spPr>
          <a:xfrm>
            <a:off x="9156094" y="2972024"/>
            <a:ext cx="1668085" cy="19870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수행계획서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박하민</a:t>
            </a:r>
            <a:endParaRPr lang="en-US" altLang="ko-K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346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4158</TotalTime>
  <Words>484</Words>
  <Application>Microsoft Office PowerPoint</Application>
  <PresentationFormat>와이드스크린</PresentationFormat>
  <Paragraphs>183</Paragraphs>
  <Slides>17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Helvetica Neue</vt:lpstr>
      <vt:lpstr>맑은 고딕</vt:lpstr>
      <vt:lpstr>Arial</vt:lpstr>
      <vt:lpstr>Calibri</vt:lpstr>
      <vt:lpstr>Calibri Light</vt:lpstr>
      <vt:lpstr>Office Theme</vt:lpstr>
      <vt:lpstr>CHATBOT</vt:lpstr>
      <vt:lpstr>INDEX</vt:lpstr>
      <vt:lpstr>주제 선정 이유</vt:lpstr>
      <vt:lpstr>PowerPoint 프레젠테이션</vt:lpstr>
      <vt:lpstr>기대효과</vt:lpstr>
      <vt:lpstr>타 서비스와의 차별성</vt:lpstr>
      <vt:lpstr>목표</vt:lpstr>
      <vt:lpstr>챗봇 소개</vt:lpstr>
      <vt:lpstr>팀 구성</vt:lpstr>
      <vt:lpstr>프로젝트 수행 절차</vt:lpstr>
      <vt:lpstr>프로젝트 수행 기간</vt:lpstr>
      <vt:lpstr>PowerPoint 프레젠테이션</vt:lpstr>
      <vt:lpstr>정보 흐름 설계</vt:lpstr>
      <vt:lpstr>활용 데이터</vt:lpstr>
      <vt:lpstr>서비스 화면</vt:lpstr>
      <vt:lpstr>보완 및 한계점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CHATBOT</dc:title>
  <dc:creator>박 하민</dc:creator>
  <cp:lastModifiedBy>mwsong</cp:lastModifiedBy>
  <cp:revision>19</cp:revision>
  <dcterms:created xsi:type="dcterms:W3CDTF">2023-10-16T11:43:45Z</dcterms:created>
  <dcterms:modified xsi:type="dcterms:W3CDTF">2023-10-19T12:20:57Z</dcterms:modified>
</cp:coreProperties>
</file>